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311" r:id="rId2"/>
    <p:sldId id="31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13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3"/>
  </p:normalViewPr>
  <p:slideViewPr>
    <p:cSldViewPr snapToGrid="0" snapToObjects="1">
      <p:cViewPr varScale="1">
        <p:scale>
          <a:sx n="116" d="100"/>
          <a:sy n="116" d="100"/>
        </p:scale>
        <p:origin x="2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4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2l.ai/" TargetMode="External"/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urses.d2l.ai/berkeley-stat-157/units/attention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luon-nlp.mxnet.io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zh-CN" sz="1800" dirty="0"/>
              <a:t>24.</a:t>
            </a:r>
            <a:r>
              <a:rPr lang="zh-CN" altLang="en-US" sz="1800" dirty="0"/>
              <a:t> </a:t>
            </a:r>
            <a:r>
              <a:rPr lang="ja-JP" altLang="en-US" sz="1800"/>
              <a:t>注意力机制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B5216D0-D917-5C41-8F27-2F576D6AA9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7898" y="3430138"/>
            <a:ext cx="7128960" cy="12907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中文教材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2"/>
              </a:rPr>
              <a:t>z</a:t>
            </a:r>
            <a:r>
              <a:rPr lang="en-US" sz="1600" dirty="0">
                <a:hlinkClick r:id="rId2"/>
              </a:rPr>
              <a:t>h</a:t>
            </a:r>
            <a:r>
              <a:rPr lang="en-US" altLang="zh-CN" sz="1600" dirty="0">
                <a:hlinkClick r:id="rId2"/>
              </a:rPr>
              <a:t>.d2l.ai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英文教材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3"/>
              </a:rPr>
              <a:t>www.d2l.ai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教学视频</a:t>
            </a:r>
            <a:r>
              <a:rPr lang="zh-CN" altLang="en-US" sz="1600" dirty="0"/>
              <a:t>：</a:t>
            </a:r>
            <a:r>
              <a:rPr lang="en-US" sz="1600" b="1" dirty="0">
                <a:hlinkClick r:id="rId4"/>
              </a:rPr>
              <a:t>https://courses.d2l.ai/berkeley-stat-157/units/attention.html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09368732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eq2seq with Attention"/>
          <p:cNvSpPr txBox="1">
            <a:spLocks noGrp="1"/>
          </p:cNvSpPr>
          <p:nvPr>
            <p:ph type="title"/>
          </p:nvPr>
        </p:nvSpPr>
        <p:spPr>
          <a:xfrm>
            <a:off x="447193" y="1581195"/>
            <a:ext cx="5466590" cy="1981110"/>
          </a:xfrm>
          <a:prstGeom prst="rect">
            <a:avLst/>
          </a:prstGeom>
        </p:spPr>
        <p:txBody>
          <a:bodyPr/>
          <a:lstStyle/>
          <a:p>
            <a:r>
              <a:rPr dirty="0"/>
              <a:t>Seq2seq </a:t>
            </a:r>
            <a:r>
              <a:rPr lang="ja-JP" altLang="en-US"/>
              <a:t>与注意力机制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Model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模型架构</a:t>
            </a:r>
            <a:endParaRPr dirty="0"/>
          </a:p>
        </p:txBody>
      </p:sp>
      <p:sp>
        <p:nvSpPr>
          <p:cNvPr id="199" name="Add an additional attention layer to use encoder’s outputs as memor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添加额外的注意层以编码器的输出</a:t>
            </a:r>
            <a:r>
              <a:rPr lang="zh-CN" altLang="en-US" dirty="0"/>
              <a:t>作为</a:t>
            </a:r>
            <a:r>
              <a:rPr lang="ja-JP" altLang="en-US" dirty="0"/>
              <a:t>存储器</a:t>
            </a:r>
          </a:p>
          <a:p>
            <a:r>
              <a:rPr lang="ja-JP" altLang="en-US" dirty="0"/>
              <a:t>注意力的输出用作解码器的输入</a:t>
            </a:r>
            <a:endParaRPr dirty="0"/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61" y="2565498"/>
            <a:ext cx="5455682" cy="2064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Encoder/Decoder Detai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编码器</a:t>
            </a:r>
            <a:r>
              <a:rPr lang="en-US" altLang="ja-JP" dirty="0"/>
              <a:t>—</a:t>
            </a:r>
            <a:r>
              <a:rPr lang="ja-JP" altLang="en-US"/>
              <a:t>解码器上的注意力机制</a:t>
            </a:r>
            <a:endParaRPr dirty="0"/>
          </a:p>
        </p:txBody>
      </p:sp>
      <p:sp>
        <p:nvSpPr>
          <p:cNvPr id="203" name="The output of the last recurrent layer in the encoder is used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747174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使用编码器中最后一个循环神经网络层的输出</a:t>
            </a:r>
          </a:p>
          <a:p>
            <a:r>
              <a:rPr lang="ja-JP" altLang="en-US" dirty="0"/>
              <a:t>然后，注意力输出与嵌入输出</a:t>
            </a:r>
            <a:r>
              <a:rPr lang="zh-CN" altLang="en-US" dirty="0"/>
              <a:t>拼接</a:t>
            </a:r>
            <a:r>
              <a:rPr lang="ja-JP" altLang="en-US" dirty="0"/>
              <a:t>，以</a:t>
            </a:r>
            <a:r>
              <a:rPr lang="zh-CN" altLang="en-US" dirty="0"/>
              <a:t>输入</a:t>
            </a:r>
            <a:r>
              <a:rPr lang="ja-JP" altLang="en-US" dirty="0"/>
              <a:t>解码器中的第一个循环神经网络层</a:t>
            </a:r>
            <a:endParaRPr dirty="0"/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563" y="850900"/>
            <a:ext cx="3704417" cy="2999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od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代码</a:t>
            </a:r>
            <a:r>
              <a:rPr dirty="0"/>
              <a:t>…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ransformer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3768103" cy="93010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ja-JP" altLang="en-US"/>
              <a:t>变换器模型</a:t>
            </a:r>
            <a:br>
              <a:rPr lang="en-US" altLang="ja-JP" dirty="0"/>
            </a:br>
            <a:r>
              <a:rPr lang="ja-JP" altLang="en-US"/>
              <a:t>（</a:t>
            </a:r>
            <a:r>
              <a:rPr lang="en-US" dirty="0"/>
              <a:t>Transformer）</a:t>
            </a:r>
            <a:endParaRPr dirty="0"/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/>
          <a:srcRect l="12457" r="10392"/>
          <a:stretch>
            <a:fillRect/>
          </a:stretch>
        </p:blipFill>
        <p:spPr>
          <a:xfrm>
            <a:off x="4404479" y="0"/>
            <a:ext cx="4728805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elf-atten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自注意力机制</a:t>
            </a:r>
            <a:endParaRPr dirty="0"/>
          </a:p>
        </p:txBody>
      </p:sp>
      <p:sp>
        <p:nvSpPr>
          <p:cNvPr id="212" name="To generate n outputs with n inputs, we can copy each input into a key, a value and a query…"/>
          <p:cNvSpPr txBox="1">
            <a:spLocks noGrp="1"/>
          </p:cNvSpPr>
          <p:nvPr>
            <p:ph type="body" sz="half" idx="1"/>
          </p:nvPr>
        </p:nvSpPr>
        <p:spPr>
          <a:xfrm>
            <a:off x="340592" y="971231"/>
            <a:ext cx="3698772" cy="3592028"/>
          </a:xfrm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要使用</a:t>
            </a:r>
            <a:r>
              <a:rPr lang="zh-CN" altLang="en-US" dirty="0"/>
              <a:t> </a:t>
            </a:r>
            <a:r>
              <a:rPr lang="en-US" dirty="0"/>
              <a:t>n</a:t>
            </a:r>
            <a:r>
              <a:rPr lang="zh-CN" altLang="en-US" dirty="0"/>
              <a:t> </a:t>
            </a:r>
            <a:r>
              <a:rPr lang="ja-JP" altLang="en-US" dirty="0"/>
              <a:t>个输入生成</a:t>
            </a:r>
            <a:r>
              <a:rPr lang="zh-CN" altLang="en-US" dirty="0"/>
              <a:t> </a:t>
            </a:r>
            <a:r>
              <a:rPr lang="en-US" dirty="0"/>
              <a:t>n</a:t>
            </a:r>
            <a:r>
              <a:rPr lang="zh-CN" altLang="en-US" dirty="0"/>
              <a:t> </a:t>
            </a:r>
            <a:r>
              <a:rPr lang="ja-JP" altLang="en-US" dirty="0"/>
              <a:t>个输出，我们可以将每个输入复制</a:t>
            </a:r>
            <a:r>
              <a:rPr lang="zh-CN" altLang="en-US" dirty="0"/>
              <a:t>为</a:t>
            </a:r>
            <a:r>
              <a:rPr lang="ja-JP" altLang="en-US" dirty="0"/>
              <a:t>键</a:t>
            </a:r>
            <a:r>
              <a:rPr lang="zh-CN" altLang="en-US" dirty="0"/>
              <a:t>（</a:t>
            </a:r>
            <a:r>
              <a:rPr lang="en-US" altLang="zh-CN" dirty="0"/>
              <a:t>key</a:t>
            </a:r>
            <a:r>
              <a:rPr lang="zh-CN" altLang="en-US" dirty="0"/>
              <a:t>）</a:t>
            </a:r>
            <a:r>
              <a:rPr lang="ja-JP" altLang="en-US" dirty="0"/>
              <a:t>，值</a:t>
            </a:r>
            <a:r>
              <a:rPr lang="zh-CN" altLang="en-US" dirty="0"/>
              <a:t>（</a:t>
            </a:r>
            <a:r>
              <a:rPr lang="en-US" altLang="zh-CN" dirty="0"/>
              <a:t>value</a:t>
            </a:r>
            <a:r>
              <a:rPr lang="zh-CN" altLang="en-US" dirty="0"/>
              <a:t>）</a:t>
            </a:r>
            <a:r>
              <a:rPr lang="ja-JP" altLang="en-US" dirty="0"/>
              <a:t>和</a:t>
            </a:r>
            <a:r>
              <a:rPr lang="zh-CN" altLang="en-US" dirty="0"/>
              <a:t>查询（</a:t>
            </a:r>
            <a:r>
              <a:rPr lang="en-US" altLang="zh-CN" dirty="0"/>
              <a:t>query</a:t>
            </a:r>
            <a:r>
              <a:rPr lang="zh-CN" altLang="en-US" dirty="0"/>
              <a:t>）</a:t>
            </a:r>
            <a:r>
              <a:rPr lang="ja-JP" altLang="en-US" dirty="0"/>
              <a:t>中</a:t>
            </a:r>
          </a:p>
          <a:p>
            <a:r>
              <a:rPr lang="ja-JP" altLang="en-US" dirty="0"/>
              <a:t>不保留顺序信息</a:t>
            </a:r>
          </a:p>
          <a:p>
            <a:r>
              <a:rPr lang="ja-JP" altLang="en-US" dirty="0"/>
              <a:t>并行</a:t>
            </a:r>
            <a:r>
              <a:rPr lang="zh-CN" altLang="en-US" dirty="0"/>
              <a:t>计算</a:t>
            </a:r>
            <a:endParaRPr dirty="0"/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270" y="1413062"/>
            <a:ext cx="3977616" cy="2522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ransformer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ja-JP" dirty="0"/>
              <a:t>T</a:t>
            </a:r>
            <a:r>
              <a:rPr lang="en-US" altLang="zh-CN" dirty="0"/>
              <a:t>ransformer</a:t>
            </a:r>
            <a:r>
              <a:rPr lang="ja-JP" altLang="en-US" dirty="0"/>
              <a:t>模型架构</a:t>
            </a:r>
            <a:endParaRPr dirty="0"/>
          </a:p>
        </p:txBody>
      </p:sp>
      <p:sp>
        <p:nvSpPr>
          <p:cNvPr id="216" name="It’s an encoder-decoder arch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3784147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它是一个编码器 </a:t>
            </a:r>
            <a:r>
              <a:rPr lang="en-US" altLang="ja-JP" dirty="0"/>
              <a:t>- </a:t>
            </a:r>
            <a:r>
              <a:rPr lang="ja-JP" altLang="en-US"/>
              <a:t>解码器架构</a:t>
            </a:r>
          </a:p>
          <a:p>
            <a:r>
              <a:rPr lang="ja-JP" altLang="en-US"/>
              <a:t>与</a:t>
            </a:r>
            <a:r>
              <a:rPr lang="en-US" altLang="ja-JP" dirty="0"/>
              <a:t> </a:t>
            </a:r>
            <a:r>
              <a:rPr lang="en-US" dirty="0"/>
              <a:t>seq2seq </a:t>
            </a:r>
            <a:r>
              <a:rPr lang="ja-JP" altLang="en-US"/>
              <a:t>不同，注意力集中在</a:t>
            </a:r>
            <a:r>
              <a:rPr lang="en-US" altLang="ja-JP" dirty="0"/>
              <a:t> 3 </a:t>
            </a:r>
            <a:r>
              <a:rPr lang="ja-JP" altLang="en-US"/>
              <a:t>个地方</a:t>
            </a:r>
            <a:endParaRPr dirty="0"/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13" y="652695"/>
            <a:ext cx="6680201" cy="426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Transformer block"/>
          <p:cNvSpPr/>
          <p:nvPr/>
        </p:nvSpPr>
        <p:spPr>
          <a:xfrm>
            <a:off x="3240156" y="2435086"/>
            <a:ext cx="1314183" cy="539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8" y="0"/>
                </a:moveTo>
                <a:cubicBezTo>
                  <a:pt x="474" y="0"/>
                  <a:pt x="0" y="1129"/>
                  <a:pt x="0" y="2524"/>
                </a:cubicBezTo>
                <a:lnTo>
                  <a:pt x="0" y="19076"/>
                </a:lnTo>
                <a:cubicBezTo>
                  <a:pt x="0" y="20471"/>
                  <a:pt x="474" y="21600"/>
                  <a:pt x="1058" y="21600"/>
                </a:cubicBezTo>
                <a:lnTo>
                  <a:pt x="16652" y="21600"/>
                </a:lnTo>
                <a:cubicBezTo>
                  <a:pt x="17237" y="21600"/>
                  <a:pt x="17710" y="20471"/>
                  <a:pt x="17710" y="19076"/>
                </a:cubicBezTo>
                <a:lnTo>
                  <a:pt x="17710" y="14869"/>
                </a:lnTo>
                <a:lnTo>
                  <a:pt x="21600" y="9820"/>
                </a:lnTo>
                <a:lnTo>
                  <a:pt x="17710" y="4761"/>
                </a:lnTo>
                <a:lnTo>
                  <a:pt x="17710" y="2524"/>
                </a:lnTo>
                <a:cubicBezTo>
                  <a:pt x="17710" y="1129"/>
                  <a:pt x="17237" y="0"/>
                  <a:pt x="16652" y="0"/>
                </a:cubicBezTo>
                <a:lnTo>
                  <a:pt x="1058" y="0"/>
                </a:lnTo>
                <a:close/>
              </a:path>
            </a:pathLst>
          </a:custGeom>
          <a:solidFill>
            <a:schemeClr val="accent2">
              <a:lumOff val="10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spcBef>
                <a:spcPts val="9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变换器块</a:t>
            </a:r>
            <a:endParaRPr dirty="0"/>
          </a:p>
        </p:txBody>
      </p:sp>
      <p:sp>
        <p:nvSpPr>
          <p:cNvPr id="219" name="Pass to every block"/>
          <p:cNvSpPr/>
          <p:nvPr/>
        </p:nvSpPr>
        <p:spPr>
          <a:xfrm>
            <a:off x="4724400" y="1009331"/>
            <a:ext cx="1285082" cy="654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4" y="0"/>
                </a:moveTo>
                <a:cubicBezTo>
                  <a:pt x="643" y="0"/>
                  <a:pt x="0" y="780"/>
                  <a:pt x="0" y="1740"/>
                </a:cubicBezTo>
                <a:lnTo>
                  <a:pt x="0" y="13548"/>
                </a:lnTo>
                <a:cubicBezTo>
                  <a:pt x="0" y="14507"/>
                  <a:pt x="643" y="15288"/>
                  <a:pt x="1434" y="15288"/>
                </a:cubicBezTo>
                <a:lnTo>
                  <a:pt x="18825" y="15288"/>
                </a:lnTo>
                <a:lnTo>
                  <a:pt x="19972" y="21600"/>
                </a:lnTo>
                <a:lnTo>
                  <a:pt x="21226" y="14697"/>
                </a:lnTo>
                <a:cubicBezTo>
                  <a:pt x="21452" y="14389"/>
                  <a:pt x="21600" y="13992"/>
                  <a:pt x="21600" y="13548"/>
                </a:cubicBezTo>
                <a:lnTo>
                  <a:pt x="21600" y="1740"/>
                </a:lnTo>
                <a:cubicBezTo>
                  <a:pt x="21600" y="780"/>
                  <a:pt x="20957" y="0"/>
                  <a:pt x="20166" y="0"/>
                </a:cubicBezTo>
                <a:lnTo>
                  <a:pt x="1434" y="0"/>
                </a:lnTo>
                <a:close/>
              </a:path>
            </a:pathLst>
          </a:custGeom>
          <a:solidFill>
            <a:schemeClr val="accent2">
              <a:lumOff val="10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/>
          <a:lstStyle>
            <a:lvl1pPr>
              <a:spcBef>
                <a:spcPts val="9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传递到每块</a:t>
            </a:r>
            <a:endParaRPr dirty="0"/>
          </a:p>
        </p:txBody>
      </p:sp>
      <p:sp>
        <p:nvSpPr>
          <p:cNvPr id="220" name="Sequential information"/>
          <p:cNvSpPr/>
          <p:nvPr/>
        </p:nvSpPr>
        <p:spPr>
          <a:xfrm>
            <a:off x="7256939" y="3389242"/>
            <a:ext cx="1380166" cy="530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50" y="0"/>
                </a:moveTo>
                <a:cubicBezTo>
                  <a:pt x="5265" y="0"/>
                  <a:pt x="4790" y="845"/>
                  <a:pt x="4790" y="1886"/>
                </a:cubicBezTo>
                <a:lnTo>
                  <a:pt x="4790" y="11664"/>
                </a:lnTo>
                <a:lnTo>
                  <a:pt x="0" y="21600"/>
                </a:lnTo>
                <a:lnTo>
                  <a:pt x="15212" y="17785"/>
                </a:lnTo>
                <a:lnTo>
                  <a:pt x="20539" y="17785"/>
                </a:lnTo>
                <a:cubicBezTo>
                  <a:pt x="21125" y="17785"/>
                  <a:pt x="21600" y="16949"/>
                  <a:pt x="21600" y="15908"/>
                </a:cubicBezTo>
                <a:lnTo>
                  <a:pt x="21600" y="1886"/>
                </a:lnTo>
                <a:cubicBezTo>
                  <a:pt x="21600" y="845"/>
                  <a:pt x="21125" y="0"/>
                  <a:pt x="20539" y="0"/>
                </a:cubicBezTo>
                <a:lnTo>
                  <a:pt x="5850" y="0"/>
                </a:lnTo>
                <a:close/>
              </a:path>
            </a:pathLst>
          </a:custGeom>
          <a:solidFill>
            <a:schemeClr val="accent2">
              <a:lumOff val="10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spcBef>
                <a:spcPts val="900"/>
              </a:spcBef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ja-JP" altLang="en-US"/>
              <a:t>顺序信息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1" animBg="1" advAuto="0"/>
      <p:bldP spid="219" grpId="2" animBg="1" advAuto="0"/>
      <p:bldP spid="220" grpId="3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5A35E-9512-8044-B836-CB6BA7FC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多头注意力机制</a:t>
            </a:r>
            <a:r>
              <a:rPr lang="zh-CN" altLang="en-US" dirty="0"/>
              <a:t>（</a:t>
            </a:r>
            <a:r>
              <a:rPr lang="en-US" dirty="0"/>
              <a:t>Multi-head Attention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F22AE-2190-8148-B808-04F5E3A06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74" y="864428"/>
            <a:ext cx="4114800" cy="208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3717CD-3775-1E4D-A2B4-D1A75301E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823" y="883899"/>
            <a:ext cx="2724306" cy="3787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EA01AF-4044-E040-932C-1D0618841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35" y="3150978"/>
            <a:ext cx="4174436" cy="151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3259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osition-wise Feed-Forward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位置前馈网络</a:t>
            </a:r>
            <a:endParaRPr dirty="0"/>
          </a:p>
        </p:txBody>
      </p:sp>
      <p:sp>
        <p:nvSpPr>
          <p:cNvPr id="234" name="Reshape input (batch, seq len, fea size) into (batch * seq len, fea size)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6522830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将</a:t>
            </a:r>
            <a:r>
              <a:rPr lang="ja-JP" altLang="en-US" dirty="0">
                <a:solidFill>
                  <a:srgbClr val="FF0000"/>
                </a:solidFill>
              </a:rPr>
              <a:t>输入（批量大小，序列长度</a:t>
            </a:r>
            <a:r>
              <a:rPr lang="en-US" dirty="0">
                <a:solidFill>
                  <a:srgbClr val="FF0000"/>
                </a:solidFill>
              </a:rPr>
              <a:t>，</a:t>
            </a:r>
            <a:r>
              <a:rPr lang="ja-JP" altLang="en-US" dirty="0">
                <a:solidFill>
                  <a:srgbClr val="FF0000"/>
                </a:solidFill>
              </a:rPr>
              <a:t>特征集大小）</a:t>
            </a:r>
            <a:r>
              <a:rPr lang="ja-JP" altLang="en-US" dirty="0"/>
              <a:t>重新整形为</a:t>
            </a:r>
            <a:r>
              <a:rPr lang="ja-JP" altLang="en-US" dirty="0">
                <a:solidFill>
                  <a:schemeClr val="accent3"/>
                </a:solidFill>
              </a:rPr>
              <a:t>（批量</a:t>
            </a:r>
            <a:r>
              <a:rPr lang="en-US" dirty="0">
                <a:solidFill>
                  <a:schemeClr val="accent3"/>
                </a:solidFill>
              </a:rPr>
              <a:t>*</a:t>
            </a:r>
            <a:r>
              <a:rPr lang="ja-JP" altLang="en-US" dirty="0">
                <a:solidFill>
                  <a:schemeClr val="accent3"/>
                </a:solidFill>
              </a:rPr>
              <a:t>序列长度</a:t>
            </a:r>
            <a:r>
              <a:rPr lang="en-US" dirty="0">
                <a:solidFill>
                  <a:schemeClr val="accent3"/>
                </a:solidFill>
              </a:rPr>
              <a:t>，</a:t>
            </a:r>
            <a:r>
              <a:rPr lang="ja-JP" altLang="en-US" dirty="0">
                <a:solidFill>
                  <a:schemeClr val="accent3"/>
                </a:solidFill>
              </a:rPr>
              <a:t>特征集大小</a:t>
            </a:r>
            <a:r>
              <a:rPr lang="en-US" dirty="0">
                <a:solidFill>
                  <a:schemeClr val="accent3"/>
                </a:solidFill>
              </a:rPr>
              <a:t>）</a:t>
            </a:r>
          </a:p>
          <a:p>
            <a:r>
              <a:rPr lang="ja-JP" altLang="en-US" dirty="0"/>
              <a:t>用两层</a:t>
            </a:r>
            <a:r>
              <a:rPr lang="zh-CN" altLang="en-US" dirty="0"/>
              <a:t> </a:t>
            </a:r>
            <a:r>
              <a:rPr lang="en-US" dirty="0"/>
              <a:t>MLP</a:t>
            </a:r>
          </a:p>
          <a:p>
            <a:r>
              <a:rPr lang="zh-CN" altLang="en-US" dirty="0"/>
              <a:t>转换</a:t>
            </a:r>
            <a:r>
              <a:rPr lang="ja-JP" altLang="en-US" dirty="0"/>
              <a:t>为</a:t>
            </a:r>
            <a:r>
              <a:rPr lang="zh-CN" altLang="en-US" dirty="0"/>
              <a:t> </a:t>
            </a:r>
            <a:r>
              <a:rPr lang="en-US" altLang="ja-JP" dirty="0"/>
              <a:t>3-</a:t>
            </a:r>
            <a:r>
              <a:rPr lang="en-US" dirty="0"/>
              <a:t>D</a:t>
            </a:r>
            <a:r>
              <a:rPr lang="zh-CN" altLang="en-US" dirty="0"/>
              <a:t> </a:t>
            </a:r>
            <a:r>
              <a:rPr lang="ja-JP" altLang="en-US" dirty="0"/>
              <a:t>形态</a:t>
            </a:r>
            <a:endParaRPr lang="en-US" dirty="0"/>
          </a:p>
          <a:p>
            <a:r>
              <a:rPr lang="ja-JP" altLang="en-US" dirty="0"/>
              <a:t>等于应用两（</a:t>
            </a:r>
            <a:r>
              <a:rPr lang="en-US" altLang="ja-JP" dirty="0"/>
              <a:t>1,1</a:t>
            </a:r>
            <a:r>
              <a:rPr lang="ja-JP" altLang="en-US" dirty="0"/>
              <a:t>）个卷积层</a:t>
            </a:r>
            <a:endParaRPr dirty="0"/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/>
          <a:srcRect l="50608" r="3337"/>
          <a:stretch>
            <a:fillRect/>
          </a:stretch>
        </p:blipFill>
        <p:spPr>
          <a:xfrm>
            <a:off x="6822213" y="774615"/>
            <a:ext cx="2314143" cy="320979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Rectangle"/>
          <p:cNvSpPr/>
          <p:nvPr/>
        </p:nvSpPr>
        <p:spPr>
          <a:xfrm>
            <a:off x="7086600" y="1918970"/>
            <a:ext cx="703898" cy="426601"/>
          </a:xfrm>
          <a:prstGeom prst="rect">
            <a:avLst/>
          </a:prstGeom>
          <a:ln w="508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" name="Rectangle"/>
          <p:cNvSpPr/>
          <p:nvPr/>
        </p:nvSpPr>
        <p:spPr>
          <a:xfrm>
            <a:off x="8209280" y="1299210"/>
            <a:ext cx="703898" cy="426601"/>
          </a:xfrm>
          <a:prstGeom prst="rect">
            <a:avLst/>
          </a:prstGeom>
          <a:ln w="508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Add and N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添加与归一化</a:t>
            </a:r>
            <a:endParaRPr dirty="0"/>
          </a:p>
        </p:txBody>
      </p:sp>
      <p:sp>
        <p:nvSpPr>
          <p:cNvPr id="240" name="Layer norm is similar to batch norm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152853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层规范</a:t>
            </a:r>
            <a:r>
              <a:rPr lang="zh-CN" altLang="en-US" dirty="0"/>
              <a:t>（</a:t>
            </a:r>
            <a:r>
              <a:rPr lang="en-US" altLang="zh-CN" dirty="0"/>
              <a:t>Layer Norm</a:t>
            </a:r>
            <a:r>
              <a:rPr lang="zh-CN" altLang="en-US" dirty="0"/>
              <a:t>）</a:t>
            </a:r>
            <a:r>
              <a:rPr lang="ja-JP" altLang="en-US" dirty="0"/>
              <a:t>类似于批量规范</a:t>
            </a:r>
            <a:r>
              <a:rPr lang="zh-CN" altLang="en-US" dirty="0"/>
              <a:t>（</a:t>
            </a:r>
            <a:r>
              <a:rPr lang="en-US" altLang="zh-CN" dirty="0"/>
              <a:t>Batch Norm</a:t>
            </a:r>
            <a:r>
              <a:rPr lang="zh-CN" altLang="en-US" dirty="0"/>
              <a:t>）</a:t>
            </a:r>
            <a:endParaRPr lang="ja-JP" altLang="en-US" dirty="0"/>
          </a:p>
          <a:p>
            <a:r>
              <a:rPr lang="ja-JP" altLang="en-US" dirty="0"/>
              <a:t>但是平均值和方差是沿最后一个维度计算的</a:t>
            </a:r>
          </a:p>
          <a:p>
            <a:pPr lvl="1"/>
            <a:r>
              <a:rPr lang="en-US" dirty="0" err="1"/>
              <a:t>X.mean（axis</a:t>
            </a:r>
            <a:r>
              <a:rPr lang="en-US" dirty="0"/>
              <a:t> = -1）</a:t>
            </a:r>
            <a:r>
              <a:rPr lang="ja-JP" altLang="en-US" dirty="0"/>
              <a:t>而不是</a:t>
            </a:r>
            <a:r>
              <a:rPr lang="zh-CN" altLang="en-US" dirty="0"/>
              <a:t>批量归一化</a:t>
            </a:r>
            <a:endParaRPr lang="en-US" altLang="zh-CN" dirty="0"/>
          </a:p>
          <a:p>
            <a:pPr lvl="1"/>
            <a:r>
              <a:rPr lang="en-US" dirty="0" err="1"/>
              <a:t>X.mean</a:t>
            </a:r>
            <a:r>
              <a:rPr lang="en-US" dirty="0"/>
              <a:t> </a:t>
            </a:r>
            <a:r>
              <a:rPr lang="ja-JP" altLang="en-US" dirty="0"/>
              <a:t>中的第一个批次维度（</a:t>
            </a:r>
            <a:r>
              <a:rPr lang="en-US" dirty="0"/>
              <a:t>axis = 0）</a:t>
            </a:r>
            <a:endParaRPr sz="2200" dirty="0">
              <a:latin typeface="Menlo"/>
              <a:ea typeface="Menlo"/>
              <a:cs typeface="Menlo"/>
              <a:sym typeface="Menlo"/>
            </a:endParaRP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2"/>
          <a:srcRect l="50608" r="3337"/>
          <a:stretch>
            <a:fillRect/>
          </a:stretch>
        </p:blipFill>
        <p:spPr>
          <a:xfrm>
            <a:off x="6543921" y="774615"/>
            <a:ext cx="2314143" cy="3209791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Rectangle"/>
          <p:cNvSpPr/>
          <p:nvPr/>
        </p:nvSpPr>
        <p:spPr>
          <a:xfrm>
            <a:off x="6777827" y="1664970"/>
            <a:ext cx="703899" cy="320596"/>
          </a:xfrm>
          <a:prstGeom prst="rect">
            <a:avLst/>
          </a:prstGeom>
          <a:ln w="508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" name="Rectangle"/>
          <p:cNvSpPr/>
          <p:nvPr/>
        </p:nvSpPr>
        <p:spPr>
          <a:xfrm>
            <a:off x="6777827" y="2310130"/>
            <a:ext cx="703899" cy="320596"/>
          </a:xfrm>
          <a:prstGeom prst="rect">
            <a:avLst/>
          </a:prstGeom>
          <a:ln w="508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7930987" y="1014730"/>
            <a:ext cx="703898" cy="320596"/>
          </a:xfrm>
          <a:prstGeom prst="rect">
            <a:avLst/>
          </a:prstGeom>
          <a:ln w="508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5" name="Rectangle"/>
          <p:cNvSpPr/>
          <p:nvPr/>
        </p:nvSpPr>
        <p:spPr>
          <a:xfrm>
            <a:off x="7930987" y="1664970"/>
            <a:ext cx="703898" cy="320596"/>
          </a:xfrm>
          <a:prstGeom prst="rect">
            <a:avLst/>
          </a:prstGeom>
          <a:ln w="508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6" name="Rectangle"/>
          <p:cNvSpPr/>
          <p:nvPr/>
        </p:nvSpPr>
        <p:spPr>
          <a:xfrm>
            <a:off x="7930987" y="2310130"/>
            <a:ext cx="703898" cy="320596"/>
          </a:xfrm>
          <a:prstGeom prst="rect">
            <a:avLst/>
          </a:prstGeom>
          <a:ln w="508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706" y="774615"/>
            <a:ext cx="1316498" cy="15689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6EFB-DC1D-1940-8B95-16F1E142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概要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99B0-5952-B84D-B52D-9363977C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注意力机制</a:t>
            </a:r>
          </a:p>
          <a:p>
            <a:pPr marL="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22163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ositional Enc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位置编码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Assume embedding output  with shape (seq len, embed dim)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6032360" cy="355392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假设嵌入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ja-JP" dirty="0"/>
                  <a:t> </a:t>
                </a:r>
                <a:r>
                  <a:rPr lang="ja-JP" altLang="en-US"/>
                  <a:t>输出的形状（序列长度</a:t>
                </a:r>
                <a:r>
                  <a:rPr lang="en-US" dirty="0"/>
                  <a:t>，</a:t>
                </a:r>
                <a:r>
                  <a:rPr lang="en-US" dirty="0" err="1"/>
                  <a:t>嵌入维度</a:t>
                </a:r>
                <a:r>
                  <a:rPr lang="en-US" dirty="0"/>
                  <a:t>）</a:t>
                </a:r>
              </a:p>
              <a:p>
                <a:r>
                  <a:rPr lang="ja-JP" altLang="en-US"/>
                  <a:t>创建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ja-JP" altLang="en-US"/>
              </a:p>
              <a:p>
                <a:endParaRPr lang="ja-JP" altLang="en-US"/>
              </a:p>
              <a:p>
                <a:endParaRPr lang="ja-JP" altLang="en-US"/>
              </a:p>
              <a:p>
                <a:endParaRPr lang="ja-JP" altLang="en-US"/>
              </a:p>
              <a:p>
                <a:r>
                  <a:rPr lang="ja-JP" altLang="en-US"/>
                  <a:t>输出</a:t>
                </a:r>
                <a:r>
                  <a:rPr lang="en-US" altLang="ja-JP" dirty="0"/>
                  <a:t> </a:t>
                </a:r>
                <a:r>
                  <a:rPr i="1" dirty="0"/>
                  <a:t>X + P</a:t>
                </a:r>
              </a:p>
            </p:txBody>
          </p:sp>
        </mc:Choice>
        <mc:Fallback xmlns="">
          <p:sp>
            <p:nvSpPr>
              <p:cNvPr id="250" name="Assume embedding output  with shape (seq len, embed dim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6032360" cy="3553928"/>
              </a:xfrm>
              <a:prstGeom prst="rect">
                <a:avLst/>
              </a:prstGeom>
              <a:blipFill>
                <a:blip r:embed="rId2"/>
                <a:stretch>
                  <a:fillRect l="-2101" t="-712" r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1" name="Image" descr="Image"/>
          <p:cNvPicPr>
            <a:picLocks noChangeAspect="1"/>
          </p:cNvPicPr>
          <p:nvPr/>
        </p:nvPicPr>
        <p:blipFill>
          <a:blip r:embed="rId3"/>
          <a:srcRect l="50608" r="3337"/>
          <a:stretch>
            <a:fillRect/>
          </a:stretch>
        </p:blipFill>
        <p:spPr>
          <a:xfrm>
            <a:off x="6400870" y="774615"/>
            <a:ext cx="2314143" cy="320979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Rectangle"/>
          <p:cNvSpPr/>
          <p:nvPr/>
        </p:nvSpPr>
        <p:spPr>
          <a:xfrm>
            <a:off x="6634776" y="3117850"/>
            <a:ext cx="703899" cy="320596"/>
          </a:xfrm>
          <a:prstGeom prst="rect">
            <a:avLst/>
          </a:prstGeom>
          <a:ln w="508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3" name="Rectangle"/>
          <p:cNvSpPr/>
          <p:nvPr/>
        </p:nvSpPr>
        <p:spPr>
          <a:xfrm>
            <a:off x="7787936" y="3117850"/>
            <a:ext cx="703898" cy="320596"/>
          </a:xfrm>
          <a:prstGeom prst="rect">
            <a:avLst/>
          </a:prstGeom>
          <a:ln w="508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4" name="Equation"/>
          <p:cNvSpPr txBox="1"/>
          <p:nvPr/>
        </p:nvSpPr>
        <p:spPr>
          <a:xfrm>
            <a:off x="4376706" y="1089071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255" name="Equation"/>
          <p:cNvSpPr txBox="1"/>
          <p:nvPr/>
        </p:nvSpPr>
        <p:spPr>
          <a:xfrm>
            <a:off x="1699546" y="1876471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Equation"/>
              <p:cNvSpPr txBox="1"/>
              <p:nvPr/>
            </p:nvSpPr>
            <p:spPr>
              <a:xfrm>
                <a:off x="2065633" y="2448745"/>
                <a:ext cx="2488118" cy="3499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10000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5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633" y="2448745"/>
                <a:ext cx="2488118" cy="349980"/>
              </a:xfrm>
              <a:prstGeom prst="rect">
                <a:avLst/>
              </a:prstGeom>
              <a:blipFill>
                <a:blip r:embed="rId5"/>
                <a:stretch>
                  <a:fillRect l="-3553" r="-21827" b="-39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Equation"/>
              <p:cNvSpPr txBox="1"/>
              <p:nvPr/>
            </p:nvSpPr>
            <p:spPr>
              <a:xfrm>
                <a:off x="1839572" y="2889798"/>
                <a:ext cx="2714424" cy="3499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10000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𝑗𝑑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5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572" y="2889798"/>
                <a:ext cx="2714424" cy="349980"/>
              </a:xfrm>
              <a:prstGeom prst="rect">
                <a:avLst/>
              </a:prstGeom>
              <a:blipFill>
                <a:blip r:embed="rId6"/>
                <a:stretch>
                  <a:fillRect l="-3256" t="-7407" r="-19070" b="-3703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redic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预测</a:t>
            </a:r>
            <a:endParaRPr dirty="0"/>
          </a:p>
        </p:txBody>
      </p:sp>
      <p:sp>
        <p:nvSpPr>
          <p:cNvPr id="260" name="Predict at time t: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3917643" cy="3515828"/>
          </a:xfrm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在</a:t>
            </a:r>
            <a:r>
              <a:rPr lang="zh-CN" altLang="en-US" dirty="0"/>
              <a:t>时刻</a:t>
            </a:r>
            <a:r>
              <a:rPr lang="en-US" altLang="ja-JP" dirty="0"/>
              <a:t> </a:t>
            </a:r>
            <a:r>
              <a:rPr lang="en-US" dirty="0"/>
              <a:t>t </a:t>
            </a:r>
            <a:r>
              <a:rPr lang="ja-JP" altLang="en-US" dirty="0"/>
              <a:t>预测：</a:t>
            </a:r>
          </a:p>
          <a:p>
            <a:pPr lvl="1"/>
            <a:r>
              <a:rPr lang="ja-JP" altLang="en-US" dirty="0"/>
              <a:t>用之前输入的键和值</a:t>
            </a:r>
          </a:p>
          <a:p>
            <a:pPr lvl="1"/>
            <a:r>
              <a:rPr lang="zh-CN" altLang="en-US" dirty="0"/>
              <a:t>时刻 </a:t>
            </a:r>
            <a:r>
              <a:rPr lang="en-US" dirty="0"/>
              <a:t>t</a:t>
            </a:r>
            <a:r>
              <a:rPr lang="zh-CN" altLang="en-US" dirty="0"/>
              <a:t> </a:t>
            </a:r>
            <a:r>
              <a:rPr lang="ja-JP" altLang="en-US" dirty="0"/>
              <a:t>输入作为</a:t>
            </a:r>
            <a:r>
              <a:rPr lang="zh-CN" altLang="en-US" dirty="0"/>
              <a:t>查询</a:t>
            </a:r>
            <a:r>
              <a:rPr lang="ja-JP" altLang="en-US" dirty="0"/>
              <a:t>，以及键和值，以预测输出</a:t>
            </a:r>
            <a:endParaRPr dirty="0"/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793" y="1581729"/>
            <a:ext cx="4186944" cy="22451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od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代码</a:t>
            </a:r>
            <a:r>
              <a:rPr lang="zh-CN" altLang="en-US" dirty="0"/>
              <a:t> </a:t>
            </a:r>
            <a:r>
              <a:rPr dirty="0"/>
              <a:t>…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BE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BERT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64" y="-1"/>
            <a:ext cx="4385512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ransfer Learning in NL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NLP</a:t>
            </a:r>
            <a:r>
              <a:rPr lang="ja-JP" altLang="en-US"/>
              <a:t>中的迁移学习</a:t>
            </a:r>
            <a:r>
              <a:rPr lang="zh-CN" altLang="en-US" dirty="0"/>
              <a:t>（</a:t>
            </a:r>
            <a:r>
              <a:rPr lang="en-US" altLang="ja-JP" dirty="0"/>
              <a:t>Transfer Learning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269" name="Use pre-trained models to extract word/sentence features for the new task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使用预先训练的模型为新任务提取单词</a:t>
            </a:r>
            <a:r>
              <a:rPr lang="en-US" altLang="ja-JP" dirty="0"/>
              <a:t>/</a:t>
            </a:r>
            <a:r>
              <a:rPr lang="ja-JP" altLang="en-US"/>
              <a:t>句子功能</a:t>
            </a:r>
          </a:p>
          <a:p>
            <a:pPr lvl="1"/>
            <a:r>
              <a:rPr lang="ja-JP" altLang="en-US"/>
              <a:t>例如</a:t>
            </a:r>
            <a:r>
              <a:rPr lang="zh-CN" altLang="en-US" dirty="0"/>
              <a:t>：</a:t>
            </a:r>
            <a:r>
              <a:rPr lang="en-US" dirty="0"/>
              <a:t>word2vec</a:t>
            </a:r>
            <a:r>
              <a:rPr lang="zh-CN" altLang="en-US" dirty="0"/>
              <a:t> </a:t>
            </a:r>
            <a:r>
              <a:rPr lang="ja-JP" altLang="en-US"/>
              <a:t>或语言模型</a:t>
            </a:r>
          </a:p>
          <a:p>
            <a:r>
              <a:rPr lang="ja-JP" altLang="en-US"/>
              <a:t>通常不更新预先训练的模型的权重</a:t>
            </a:r>
          </a:p>
          <a:p>
            <a:r>
              <a:rPr lang="ja-JP" altLang="en-US"/>
              <a:t>需要构建一个新模型来捕获新任务所需的信息</a:t>
            </a:r>
          </a:p>
          <a:p>
            <a:pPr lvl="1"/>
            <a:r>
              <a:rPr lang="en-US" dirty="0"/>
              <a:t>Word2vec</a:t>
            </a:r>
            <a:r>
              <a:rPr lang="zh-CN" altLang="en-US" dirty="0"/>
              <a:t> </a:t>
            </a:r>
            <a:r>
              <a:rPr lang="ja-JP" altLang="en-US"/>
              <a:t>忽略顺序信息，这个语言模型只查看单一方向</a:t>
            </a: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Motivation of BE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BERT</a:t>
            </a:r>
            <a:r>
              <a:rPr lang="zh-CN" altLang="en-US" dirty="0"/>
              <a:t> </a:t>
            </a:r>
            <a:r>
              <a:rPr lang="ja-JP" altLang="en-US"/>
              <a:t>的动机</a:t>
            </a:r>
            <a:endParaRPr dirty="0"/>
          </a:p>
        </p:txBody>
      </p:sp>
      <p:sp>
        <p:nvSpPr>
          <p:cNvPr id="272" name="A fine-tuning based approach for NLP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3800164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基于微调的</a:t>
            </a:r>
            <a:r>
              <a:rPr lang="zh-CN" altLang="en-US" dirty="0"/>
              <a:t> </a:t>
            </a:r>
            <a:r>
              <a:rPr lang="en-US" dirty="0"/>
              <a:t>NLP</a:t>
            </a:r>
            <a:r>
              <a:rPr lang="zh-CN" altLang="en-US" dirty="0"/>
              <a:t> </a:t>
            </a:r>
            <a:r>
              <a:rPr lang="ja-JP" altLang="en-US"/>
              <a:t>方法</a:t>
            </a:r>
          </a:p>
          <a:p>
            <a:r>
              <a:rPr lang="ja-JP" altLang="en-US"/>
              <a:t>预训练模型捕获足够多的数据信息</a:t>
            </a:r>
          </a:p>
          <a:p>
            <a:r>
              <a:rPr lang="ja-JP" altLang="en-US"/>
              <a:t>只需要为新任务添加简单的输出层</a:t>
            </a:r>
            <a:endParaRPr dirty="0"/>
          </a:p>
        </p:txBody>
      </p:sp>
      <p:pic>
        <p:nvPicPr>
          <p:cNvPr id="2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059" y="1467675"/>
            <a:ext cx="1355250" cy="2637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889" y="4190438"/>
            <a:ext cx="854210" cy="68111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itting Cat"/>
          <p:cNvSpPr/>
          <p:nvPr/>
        </p:nvSpPr>
        <p:spPr>
          <a:xfrm>
            <a:off x="6711894" y="713742"/>
            <a:ext cx="659024" cy="539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5" h="21587" extrusionOk="0">
                <a:moveTo>
                  <a:pt x="17781" y="2"/>
                </a:moveTo>
                <a:cubicBezTo>
                  <a:pt x="17756" y="8"/>
                  <a:pt x="17731" y="21"/>
                  <a:pt x="17710" y="44"/>
                </a:cubicBezTo>
                <a:cubicBezTo>
                  <a:pt x="17322" y="478"/>
                  <a:pt x="16998" y="1143"/>
                  <a:pt x="16854" y="1697"/>
                </a:cubicBezTo>
                <a:cubicBezTo>
                  <a:pt x="16817" y="1842"/>
                  <a:pt x="16743" y="1962"/>
                  <a:pt x="16637" y="2041"/>
                </a:cubicBezTo>
                <a:cubicBezTo>
                  <a:pt x="15872" y="2594"/>
                  <a:pt x="15930" y="4148"/>
                  <a:pt x="15574" y="5512"/>
                </a:cubicBezTo>
                <a:cubicBezTo>
                  <a:pt x="15277" y="6638"/>
                  <a:pt x="14071" y="7073"/>
                  <a:pt x="13306" y="7429"/>
                </a:cubicBezTo>
                <a:cubicBezTo>
                  <a:pt x="12541" y="7791"/>
                  <a:pt x="7195" y="10380"/>
                  <a:pt x="7195" y="16547"/>
                </a:cubicBezTo>
                <a:cubicBezTo>
                  <a:pt x="7068" y="19307"/>
                  <a:pt x="6195" y="19796"/>
                  <a:pt x="4474" y="19796"/>
                </a:cubicBezTo>
                <a:cubicBezTo>
                  <a:pt x="2752" y="19796"/>
                  <a:pt x="1594" y="17805"/>
                  <a:pt x="1228" y="16922"/>
                </a:cubicBezTo>
                <a:cubicBezTo>
                  <a:pt x="776" y="15822"/>
                  <a:pt x="-319" y="16435"/>
                  <a:pt x="90" y="17529"/>
                </a:cubicBezTo>
                <a:cubicBezTo>
                  <a:pt x="420" y="18405"/>
                  <a:pt x="1859" y="21587"/>
                  <a:pt x="4612" y="21587"/>
                </a:cubicBezTo>
                <a:cubicBezTo>
                  <a:pt x="6806" y="21587"/>
                  <a:pt x="7880" y="20850"/>
                  <a:pt x="8225" y="20553"/>
                </a:cubicBezTo>
                <a:cubicBezTo>
                  <a:pt x="8294" y="20494"/>
                  <a:pt x="8390" y="20513"/>
                  <a:pt x="8432" y="20605"/>
                </a:cubicBezTo>
                <a:cubicBezTo>
                  <a:pt x="8677" y="21106"/>
                  <a:pt x="9086" y="21587"/>
                  <a:pt x="9606" y="21587"/>
                </a:cubicBezTo>
                <a:cubicBezTo>
                  <a:pt x="9606" y="21587"/>
                  <a:pt x="14480" y="21587"/>
                  <a:pt x="14847" y="21587"/>
                </a:cubicBezTo>
                <a:cubicBezTo>
                  <a:pt x="15214" y="21587"/>
                  <a:pt x="15420" y="21369"/>
                  <a:pt x="15436" y="20941"/>
                </a:cubicBezTo>
                <a:cubicBezTo>
                  <a:pt x="15452" y="20565"/>
                  <a:pt x="15265" y="20138"/>
                  <a:pt x="14840" y="20138"/>
                </a:cubicBezTo>
                <a:cubicBezTo>
                  <a:pt x="14038" y="20138"/>
                  <a:pt x="13740" y="19077"/>
                  <a:pt x="14389" y="18556"/>
                </a:cubicBezTo>
                <a:cubicBezTo>
                  <a:pt x="14915" y="18128"/>
                  <a:pt x="15495" y="17641"/>
                  <a:pt x="16069" y="17107"/>
                </a:cubicBezTo>
                <a:cubicBezTo>
                  <a:pt x="16127" y="17054"/>
                  <a:pt x="16206" y="17094"/>
                  <a:pt x="16222" y="17173"/>
                </a:cubicBezTo>
                <a:cubicBezTo>
                  <a:pt x="16519" y="18800"/>
                  <a:pt x="17126" y="21587"/>
                  <a:pt x="17796" y="21587"/>
                </a:cubicBezTo>
                <a:cubicBezTo>
                  <a:pt x="18742" y="21587"/>
                  <a:pt x="18470" y="21587"/>
                  <a:pt x="18847" y="21587"/>
                </a:cubicBezTo>
                <a:cubicBezTo>
                  <a:pt x="19224" y="21587"/>
                  <a:pt x="19437" y="21356"/>
                  <a:pt x="19437" y="20908"/>
                </a:cubicBezTo>
                <a:cubicBezTo>
                  <a:pt x="19437" y="20512"/>
                  <a:pt x="19220" y="20151"/>
                  <a:pt x="18779" y="20066"/>
                </a:cubicBezTo>
                <a:cubicBezTo>
                  <a:pt x="18582" y="20026"/>
                  <a:pt x="18417" y="19854"/>
                  <a:pt x="18364" y="19611"/>
                </a:cubicBezTo>
                <a:cubicBezTo>
                  <a:pt x="18146" y="18655"/>
                  <a:pt x="18051" y="16896"/>
                  <a:pt x="18115" y="15005"/>
                </a:cubicBezTo>
                <a:cubicBezTo>
                  <a:pt x="18120" y="14900"/>
                  <a:pt x="18151" y="14808"/>
                  <a:pt x="18204" y="14729"/>
                </a:cubicBezTo>
                <a:cubicBezTo>
                  <a:pt x="19065" y="13537"/>
                  <a:pt x="19666" y="12212"/>
                  <a:pt x="19666" y="10809"/>
                </a:cubicBezTo>
                <a:cubicBezTo>
                  <a:pt x="19666" y="8826"/>
                  <a:pt x="18890" y="8267"/>
                  <a:pt x="19325" y="6224"/>
                </a:cubicBezTo>
                <a:cubicBezTo>
                  <a:pt x="19517" y="5335"/>
                  <a:pt x="20101" y="5182"/>
                  <a:pt x="20101" y="5182"/>
                </a:cubicBezTo>
                <a:cubicBezTo>
                  <a:pt x="20101" y="5182"/>
                  <a:pt x="21223" y="5353"/>
                  <a:pt x="21100" y="3871"/>
                </a:cubicBezTo>
                <a:cubicBezTo>
                  <a:pt x="21095" y="3812"/>
                  <a:pt x="21105" y="3753"/>
                  <a:pt x="21132" y="3700"/>
                </a:cubicBezTo>
                <a:cubicBezTo>
                  <a:pt x="21206" y="3595"/>
                  <a:pt x="21238" y="3489"/>
                  <a:pt x="21260" y="3404"/>
                </a:cubicBezTo>
                <a:cubicBezTo>
                  <a:pt x="21281" y="3298"/>
                  <a:pt x="21233" y="3192"/>
                  <a:pt x="21153" y="3152"/>
                </a:cubicBezTo>
                <a:cubicBezTo>
                  <a:pt x="20829" y="2994"/>
                  <a:pt x="20298" y="2646"/>
                  <a:pt x="19905" y="2080"/>
                </a:cubicBezTo>
                <a:cubicBezTo>
                  <a:pt x="19581" y="1605"/>
                  <a:pt x="18757" y="1566"/>
                  <a:pt x="18332" y="1586"/>
                </a:cubicBezTo>
                <a:cubicBezTo>
                  <a:pt x="18189" y="1592"/>
                  <a:pt x="18066" y="1453"/>
                  <a:pt x="18055" y="1275"/>
                </a:cubicBezTo>
                <a:cubicBezTo>
                  <a:pt x="18044" y="1103"/>
                  <a:pt x="17997" y="596"/>
                  <a:pt x="17949" y="155"/>
                </a:cubicBezTo>
                <a:cubicBezTo>
                  <a:pt x="17937" y="46"/>
                  <a:pt x="17856" y="-13"/>
                  <a:pt x="17781" y="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535353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6" name="}"/>
          <p:cNvSpPr txBox="1"/>
          <p:nvPr/>
        </p:nvSpPr>
        <p:spPr>
          <a:xfrm>
            <a:off x="7627445" y="2034289"/>
            <a:ext cx="594716" cy="177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6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rPr dirty="0"/>
              <a:t>}</a:t>
            </a:r>
          </a:p>
        </p:txBody>
      </p:sp>
      <p:sp>
        <p:nvSpPr>
          <p:cNvPr id="277" name="Feature…"/>
          <p:cNvSpPr txBox="1"/>
          <p:nvPr/>
        </p:nvSpPr>
        <p:spPr>
          <a:xfrm>
            <a:off x="8070787" y="2728231"/>
            <a:ext cx="78482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ja-JP" altLang="en-US"/>
              <a:t>特征</a:t>
            </a:r>
            <a:endParaRPr lang="en-US" altLang="ja-JP" dirty="0"/>
          </a:p>
          <a:p>
            <a:pPr algn="ctr"/>
            <a:r>
              <a:rPr lang="ja-JP" altLang="en-US"/>
              <a:t>提取器</a:t>
            </a:r>
            <a:endParaRPr dirty="0"/>
          </a:p>
        </p:txBody>
      </p:sp>
      <p:sp>
        <p:nvSpPr>
          <p:cNvPr id="278" name="Classifier"/>
          <p:cNvSpPr txBox="1"/>
          <p:nvPr/>
        </p:nvSpPr>
        <p:spPr>
          <a:xfrm>
            <a:off x="7924803" y="1557872"/>
            <a:ext cx="78482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分类器</a:t>
            </a:r>
            <a:endParaRPr dirty="0"/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739" y="1467675"/>
            <a:ext cx="1355249" cy="2637240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I love this movie"/>
          <p:cNvSpPr txBox="1"/>
          <p:nvPr/>
        </p:nvSpPr>
        <p:spPr>
          <a:xfrm>
            <a:off x="4456827" y="4333083"/>
            <a:ext cx="17081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我喜欢这个电影</a:t>
            </a:r>
            <a:endParaRPr dirty="0"/>
          </a:p>
        </p:txBody>
      </p:sp>
      <p:sp>
        <p:nvSpPr>
          <p:cNvPr id="281" name="Positive"/>
          <p:cNvSpPr txBox="1"/>
          <p:nvPr/>
        </p:nvSpPr>
        <p:spPr>
          <a:xfrm>
            <a:off x="5033908" y="888846"/>
            <a:ext cx="54117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dirty="0"/>
          </a:p>
        </p:txBody>
      </p:sp>
      <p:sp>
        <p:nvSpPr>
          <p:cNvPr id="282" name="CV"/>
          <p:cNvSpPr txBox="1"/>
          <p:nvPr/>
        </p:nvSpPr>
        <p:spPr>
          <a:xfrm>
            <a:off x="6830555" y="212475"/>
            <a:ext cx="421703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CV</a:t>
            </a:r>
          </a:p>
        </p:txBody>
      </p:sp>
      <p:sp>
        <p:nvSpPr>
          <p:cNvPr id="283" name="NLP"/>
          <p:cNvSpPr txBox="1"/>
          <p:nvPr/>
        </p:nvSpPr>
        <p:spPr>
          <a:xfrm>
            <a:off x="5117512" y="212475"/>
            <a:ext cx="54884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NLP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BERT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BERT </a:t>
            </a:r>
            <a:r>
              <a:rPr lang="ja-JP" altLang="en-US"/>
              <a:t>架构</a:t>
            </a:r>
            <a:endParaRPr dirty="0"/>
          </a:p>
        </p:txBody>
      </p:sp>
      <p:sp>
        <p:nvSpPr>
          <p:cNvPr id="286" name="A (big) Transformer encoder (without the decoder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一个（巨大的）变换器模型编码器（没有解码器）</a:t>
            </a:r>
          </a:p>
          <a:p>
            <a:r>
              <a:rPr lang="ja-JP" altLang="en-US" dirty="0"/>
              <a:t>两种模型大小：</a:t>
            </a:r>
          </a:p>
          <a:p>
            <a:pPr lvl="1"/>
            <a:r>
              <a:rPr lang="ja-JP" altLang="en-US" dirty="0"/>
              <a:t>基础版：＃</a:t>
            </a:r>
            <a:r>
              <a:rPr lang="en-US" dirty="0"/>
              <a:t>blocks = 12，</a:t>
            </a:r>
            <a:r>
              <a:rPr lang="ja-JP" altLang="en-US" dirty="0"/>
              <a:t>隐含大小</a:t>
            </a:r>
            <a:r>
              <a:rPr lang="en-US" altLang="ja-JP" dirty="0"/>
              <a:t>= 768</a:t>
            </a:r>
            <a:r>
              <a:rPr lang="ja-JP" altLang="en-US" dirty="0"/>
              <a:t>，＃</a:t>
            </a:r>
            <a:r>
              <a:rPr lang="en-US" dirty="0"/>
              <a:t>heads = 12，＃</a:t>
            </a:r>
            <a:r>
              <a:rPr lang="ja-JP" altLang="en-US" dirty="0"/>
              <a:t>参数</a:t>
            </a:r>
            <a:r>
              <a:rPr lang="en-US" dirty="0"/>
              <a:t> = 110M</a:t>
            </a:r>
          </a:p>
          <a:p>
            <a:pPr lvl="1"/>
            <a:r>
              <a:rPr lang="ja-JP" altLang="en-US" dirty="0"/>
              <a:t>增强版：＃</a:t>
            </a:r>
            <a:r>
              <a:rPr lang="en-US" dirty="0"/>
              <a:t>blocks = 24，</a:t>
            </a:r>
            <a:r>
              <a:rPr lang="ja-JP" altLang="en-US" dirty="0"/>
              <a:t>隐含大小</a:t>
            </a:r>
            <a:r>
              <a:rPr lang="en-US" altLang="ja-JP" dirty="0"/>
              <a:t>= 1024</a:t>
            </a:r>
            <a:r>
              <a:rPr lang="ja-JP" altLang="en-US" dirty="0"/>
              <a:t>，＃</a:t>
            </a:r>
            <a:r>
              <a:rPr lang="en-US" dirty="0"/>
              <a:t>heads = 16，＃</a:t>
            </a:r>
            <a:r>
              <a:rPr lang="ja-JP" altLang="en-US" dirty="0"/>
              <a:t>参数</a:t>
            </a:r>
            <a:r>
              <a:rPr lang="en-US" dirty="0"/>
              <a:t>= 340M</a:t>
            </a:r>
          </a:p>
          <a:p>
            <a:r>
              <a:rPr lang="ja-JP" altLang="en-US" dirty="0"/>
              <a:t>使用超过</a:t>
            </a:r>
            <a:r>
              <a:rPr lang="en-US" altLang="zh-CN" dirty="0"/>
              <a:t>30</a:t>
            </a:r>
            <a:r>
              <a:rPr lang="zh-CN" altLang="en-US" dirty="0"/>
              <a:t>亿单词</a:t>
            </a:r>
            <a:r>
              <a:rPr lang="ja-JP" altLang="en-US" dirty="0"/>
              <a:t>的大型语料库（书籍和维基百科）训练</a:t>
            </a: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Modification of inpu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输入</a:t>
            </a:r>
            <a:endParaRPr dirty="0"/>
          </a:p>
        </p:txBody>
      </p:sp>
      <p:sp>
        <p:nvSpPr>
          <p:cNvPr id="289" name="Each example is a pair of sentenc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每个</a:t>
            </a:r>
            <a:r>
              <a:rPr lang="zh-CN" altLang="en-US"/>
              <a:t>样本</a:t>
            </a:r>
            <a:r>
              <a:rPr lang="ja-JP" altLang="en-US"/>
              <a:t>都是</a:t>
            </a:r>
            <a:r>
              <a:rPr lang="ja-JP" altLang="en-US" dirty="0"/>
              <a:t>一对句子</a:t>
            </a:r>
          </a:p>
          <a:p>
            <a:r>
              <a:rPr lang="ja-JP" altLang="en-US" dirty="0"/>
              <a:t>添加其他细分嵌入</a:t>
            </a:r>
            <a:endParaRPr dirty="0"/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" y="2108200"/>
            <a:ext cx="7902863" cy="2416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re-training Task 1: Masked Language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预训练任务</a:t>
            </a:r>
            <a:r>
              <a:rPr lang="en-US" altLang="ja-JP" dirty="0"/>
              <a:t>1</a:t>
            </a:r>
            <a:r>
              <a:rPr lang="ja-JP" altLang="en-US"/>
              <a:t>：掩码语言模型</a:t>
            </a:r>
            <a:endParaRPr dirty="0"/>
          </a:p>
        </p:txBody>
      </p:sp>
      <p:sp>
        <p:nvSpPr>
          <p:cNvPr id="293" name="Randomly mask (e.g. 15%) tokens in each sentence, predict these masked toke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在每个句子中随机掩盖（例如</a:t>
            </a:r>
            <a:r>
              <a:rPr lang="zh-CN" altLang="en-US" dirty="0"/>
              <a:t> </a:t>
            </a:r>
            <a:r>
              <a:rPr lang="en-US" altLang="ja-JP" dirty="0"/>
              <a:t>15</a:t>
            </a:r>
            <a:r>
              <a:rPr lang="ja-JP" altLang="en-US" dirty="0"/>
              <a:t>％）标记，预测这些掩码标记</a:t>
            </a:r>
            <a:r>
              <a:rPr lang="zh-CN" altLang="en-US" dirty="0"/>
              <a:t>（</a:t>
            </a:r>
            <a:r>
              <a:rPr lang="en-US" altLang="ja-JP" dirty="0"/>
              <a:t> &lt;</a:t>
            </a:r>
            <a:r>
              <a:rPr lang="en-US" dirty="0"/>
              <a:t>mask&gt;）</a:t>
            </a:r>
            <a:endParaRPr lang="ja-JP" altLang="en-US" dirty="0"/>
          </a:p>
          <a:p>
            <a:pPr lvl="1"/>
            <a:r>
              <a:rPr lang="ja-JP" altLang="en-US" dirty="0"/>
              <a:t>变换器模型是双向的，它打破了标准语言模型的单向限制</a:t>
            </a:r>
          </a:p>
          <a:p>
            <a:r>
              <a:rPr lang="ja-JP" altLang="en-US" dirty="0"/>
              <a:t>微调任务中没有掩码标记（</a:t>
            </a:r>
            <a:r>
              <a:rPr lang="en-US" altLang="ja-JP" dirty="0"/>
              <a:t>&lt;</a:t>
            </a:r>
            <a:r>
              <a:rPr lang="en-US" dirty="0"/>
              <a:t>mask&gt;）</a:t>
            </a:r>
          </a:p>
          <a:p>
            <a:pPr lvl="1"/>
            <a:r>
              <a:rPr lang="en-US" dirty="0"/>
              <a:t>80％</a:t>
            </a:r>
            <a:r>
              <a:rPr lang="zh-CN" altLang="en-US" dirty="0"/>
              <a:t> </a:t>
            </a:r>
            <a:r>
              <a:rPr lang="ja-JP" altLang="en-US" dirty="0"/>
              <a:t>的时间，用</a:t>
            </a:r>
            <a:r>
              <a:rPr lang="zh-CN" altLang="en-US" dirty="0"/>
              <a:t> </a:t>
            </a:r>
            <a:r>
              <a:rPr lang="en-US" altLang="ja-JP" dirty="0"/>
              <a:t>&lt;</a:t>
            </a:r>
            <a:r>
              <a:rPr lang="en-US" dirty="0"/>
              <a:t>mask&gt;</a:t>
            </a:r>
            <a:r>
              <a:rPr lang="zh-CN" altLang="en-US" dirty="0"/>
              <a:t> </a:t>
            </a:r>
            <a:r>
              <a:rPr lang="ja-JP" altLang="en-US" dirty="0"/>
              <a:t>替换选定的标记</a:t>
            </a:r>
          </a:p>
          <a:p>
            <a:pPr lvl="1"/>
            <a:r>
              <a:rPr lang="en-US" altLang="ja-JP" dirty="0"/>
              <a:t>10</a:t>
            </a:r>
            <a:r>
              <a:rPr lang="ja-JP" altLang="en-US" dirty="0"/>
              <a:t>％</a:t>
            </a:r>
            <a:r>
              <a:rPr lang="zh-CN" altLang="en-US" dirty="0"/>
              <a:t> </a:t>
            </a:r>
            <a:r>
              <a:rPr lang="ja-JP" altLang="en-US" dirty="0"/>
              <a:t>的时间，用随机挑选的</a:t>
            </a:r>
            <a:r>
              <a:rPr lang="en-US" altLang="zh-CN" dirty="0"/>
              <a:t>picked tokens</a:t>
            </a:r>
            <a:r>
              <a:rPr lang="ja-JP" altLang="en-US" dirty="0"/>
              <a:t>替换</a:t>
            </a:r>
          </a:p>
          <a:p>
            <a:pPr lvl="1"/>
            <a:r>
              <a:rPr lang="en-US" altLang="ja-JP" dirty="0"/>
              <a:t>10</a:t>
            </a:r>
            <a:r>
              <a:rPr lang="ja-JP" altLang="en-US" dirty="0"/>
              <a:t>％</a:t>
            </a:r>
            <a:r>
              <a:rPr lang="zh-CN" altLang="en-US" dirty="0"/>
              <a:t> </a:t>
            </a:r>
            <a:r>
              <a:rPr lang="ja-JP" altLang="en-US" dirty="0"/>
              <a:t>的时间，保留原始标记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re-training Task 2: Next Sentence Predi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预训练任务</a:t>
            </a:r>
            <a:r>
              <a:rPr lang="en-US" altLang="ja-JP" dirty="0"/>
              <a:t>2</a:t>
            </a:r>
            <a:r>
              <a:rPr lang="ja-JP" altLang="en-US"/>
              <a:t>：下一句话预测</a:t>
            </a:r>
            <a:endParaRPr dirty="0"/>
          </a:p>
        </p:txBody>
      </p:sp>
      <p:sp>
        <p:nvSpPr>
          <p:cNvPr id="296" name="50% of time, choose a sequential sentence pai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50</a:t>
            </a:r>
            <a:r>
              <a:rPr lang="ja-JP" altLang="en-US" dirty="0"/>
              <a:t>％</a:t>
            </a:r>
            <a:r>
              <a:rPr lang="zh-CN" altLang="en-US" dirty="0"/>
              <a:t> </a:t>
            </a:r>
            <a:r>
              <a:rPr lang="ja-JP" altLang="en-US" dirty="0"/>
              <a:t>的时间，选择一个连续的句子对</a:t>
            </a:r>
          </a:p>
          <a:p>
            <a:pPr lvl="1"/>
            <a:r>
              <a:rPr lang="en-US" altLang="ja-JP" dirty="0"/>
              <a:t>&lt;</a:t>
            </a:r>
            <a:r>
              <a:rPr lang="en-US" dirty="0" err="1"/>
              <a:t>bos</a:t>
            </a:r>
            <a:r>
              <a:rPr lang="en-US" dirty="0"/>
              <a:t>&gt;</a:t>
            </a:r>
            <a:r>
              <a:rPr lang="zh-CN" altLang="en-US" dirty="0"/>
              <a:t> </a:t>
            </a:r>
            <a:r>
              <a:rPr lang="ja-JP" altLang="en-US" dirty="0"/>
              <a:t>这部电影很棒</a:t>
            </a:r>
            <a:r>
              <a:rPr lang="zh-CN" altLang="en-US" dirty="0"/>
              <a:t> </a:t>
            </a:r>
            <a:r>
              <a:rPr lang="en-US" altLang="ja-JP" dirty="0"/>
              <a:t>&lt;</a:t>
            </a:r>
            <a:r>
              <a:rPr lang="en-US" dirty="0" err="1"/>
              <a:t>sep</a:t>
            </a:r>
            <a:r>
              <a:rPr lang="en-US" dirty="0"/>
              <a:t>&gt;</a:t>
            </a:r>
            <a:r>
              <a:rPr lang="zh-CN" altLang="en-US" dirty="0"/>
              <a:t> </a:t>
            </a:r>
            <a:r>
              <a:rPr lang="ja-JP" altLang="en-US" dirty="0"/>
              <a:t>我喜欢它</a:t>
            </a:r>
            <a:r>
              <a:rPr lang="zh-CN" altLang="en-US" dirty="0"/>
              <a:t> </a:t>
            </a:r>
            <a:r>
              <a:rPr lang="en-US" altLang="ja-JP" dirty="0"/>
              <a:t>&lt;</a:t>
            </a:r>
            <a:r>
              <a:rPr lang="en-US" dirty="0" err="1"/>
              <a:t>sep</a:t>
            </a:r>
            <a:r>
              <a:rPr lang="en-US" dirty="0"/>
              <a:t>&gt;</a:t>
            </a:r>
          </a:p>
          <a:p>
            <a:r>
              <a:rPr lang="en-US" dirty="0"/>
              <a:t>50％</a:t>
            </a:r>
            <a:r>
              <a:rPr lang="zh-CN" altLang="en-US" dirty="0"/>
              <a:t> </a:t>
            </a:r>
            <a:r>
              <a:rPr lang="ja-JP" altLang="en-US" dirty="0"/>
              <a:t>的时间，选择一个随机的句子对</a:t>
            </a:r>
          </a:p>
          <a:p>
            <a:pPr lvl="1"/>
            <a:r>
              <a:rPr lang="en-US" altLang="ja-JP" dirty="0"/>
              <a:t>&lt;</a:t>
            </a:r>
            <a:r>
              <a:rPr lang="en-US" dirty="0" err="1"/>
              <a:t>bos</a:t>
            </a:r>
            <a:r>
              <a:rPr lang="en-US" dirty="0"/>
              <a:t>&gt;</a:t>
            </a:r>
            <a:r>
              <a:rPr lang="zh-CN" altLang="en-US" dirty="0"/>
              <a:t> </a:t>
            </a:r>
            <a:r>
              <a:rPr lang="ja-JP" altLang="en-US" dirty="0"/>
              <a:t>这部电影很棒</a:t>
            </a:r>
            <a:r>
              <a:rPr lang="zh-CN" altLang="en-US" dirty="0"/>
              <a:t> </a:t>
            </a:r>
            <a:r>
              <a:rPr lang="en-US" altLang="ja-JP" dirty="0"/>
              <a:t>&lt;</a:t>
            </a:r>
            <a:r>
              <a:rPr lang="en-US" dirty="0" err="1"/>
              <a:t>sep</a:t>
            </a:r>
            <a:r>
              <a:rPr lang="en-US" dirty="0"/>
              <a:t>&gt; hello world &lt;</a:t>
            </a:r>
            <a:r>
              <a:rPr lang="en-US" dirty="0" err="1"/>
              <a:t>sep</a:t>
            </a:r>
            <a:r>
              <a:rPr lang="en-US" dirty="0"/>
              <a:t>&gt;</a:t>
            </a:r>
          </a:p>
          <a:p>
            <a:r>
              <a:rPr lang="ja-JP" altLang="en-US" dirty="0"/>
              <a:t>将变换器模型的输出</a:t>
            </a:r>
            <a:r>
              <a:rPr lang="zh-CN" altLang="en-US" dirty="0"/>
              <a:t> </a:t>
            </a:r>
            <a:r>
              <a:rPr lang="en-US" altLang="ja-JP" dirty="0"/>
              <a:t>&lt;</a:t>
            </a:r>
            <a:r>
              <a:rPr lang="en-US" dirty="0" err="1"/>
              <a:t>bos</a:t>
            </a:r>
            <a:r>
              <a:rPr lang="en-US" dirty="0"/>
              <a:t>&gt;</a:t>
            </a:r>
            <a:r>
              <a:rPr lang="zh-CN" altLang="en-US" dirty="0"/>
              <a:t> 输入</a:t>
            </a:r>
            <a:r>
              <a:rPr lang="ja-JP" altLang="en-US" dirty="0"/>
              <a:t>到稠密层以预测它是否是顺序对</a:t>
            </a:r>
            <a:r>
              <a:rPr lang="zh-CN" altLang="en-US" dirty="0"/>
              <a:t>（</a:t>
            </a:r>
            <a:r>
              <a:rPr lang="en-US" dirty="0"/>
              <a:t> sequential pair</a:t>
            </a:r>
            <a:r>
              <a:rPr lang="zh-CN" altLang="en-US" dirty="0"/>
              <a:t>）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rcRect l="6322"/>
          <a:stretch>
            <a:fillRect/>
          </a:stretch>
        </p:blipFill>
        <p:spPr>
          <a:xfrm>
            <a:off x="3003951" y="-31949"/>
            <a:ext cx="8130140" cy="5207327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Atten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注意力机制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Bert for Fine T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用</a:t>
            </a:r>
            <a:r>
              <a:rPr lang="zh-CN" altLang="en-US" dirty="0"/>
              <a:t> </a:t>
            </a:r>
            <a:r>
              <a:rPr dirty="0"/>
              <a:t>Bert </a:t>
            </a:r>
            <a:r>
              <a:rPr lang="ja-JP" altLang="en-US"/>
              <a:t>微调</a:t>
            </a:r>
            <a:endParaRPr dirty="0"/>
          </a:p>
        </p:txBody>
      </p:sp>
      <p:sp>
        <p:nvSpPr>
          <p:cNvPr id="299" name="Bert returns a feature vector for each token that captures the context information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236118" cy="355392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Bert</a:t>
            </a:r>
            <a:r>
              <a:rPr lang="zh-CN" altLang="en-US" dirty="0"/>
              <a:t> </a:t>
            </a:r>
            <a:r>
              <a:rPr lang="ja-JP" altLang="en-US" dirty="0"/>
              <a:t>为捕获上下文信息的每个标记返回一个特征向量</a:t>
            </a:r>
          </a:p>
          <a:p>
            <a:r>
              <a:rPr lang="ja-JP" altLang="en-US" dirty="0"/>
              <a:t>不同的微调任务使用不同的向量集</a:t>
            </a:r>
            <a:endParaRPr dirty="0"/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340" y="1322490"/>
            <a:ext cx="3674901" cy="2558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entences 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语句分类</a:t>
            </a:r>
            <a:endParaRPr dirty="0"/>
          </a:p>
        </p:txBody>
      </p:sp>
      <p:sp>
        <p:nvSpPr>
          <p:cNvPr id="303" name="Feed the &lt;bos&gt; token vector into a dense output layer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067470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将</a:t>
            </a:r>
            <a:r>
              <a:rPr lang="zh-CN" altLang="en-US" dirty="0"/>
              <a:t> </a:t>
            </a:r>
            <a:r>
              <a:rPr lang="en-US" altLang="ja-JP" dirty="0"/>
              <a:t>&lt;</a:t>
            </a:r>
            <a:r>
              <a:rPr lang="en-US" dirty="0" err="1"/>
              <a:t>bos</a:t>
            </a:r>
            <a:r>
              <a:rPr lang="en-US" dirty="0"/>
              <a:t>&gt;</a:t>
            </a:r>
            <a:r>
              <a:rPr lang="zh-CN" altLang="en-US" dirty="0"/>
              <a:t> </a:t>
            </a:r>
            <a:r>
              <a:rPr lang="ja-JP" altLang="en-US"/>
              <a:t>标记向量输入稠密输出层</a:t>
            </a:r>
            <a:endParaRPr dirty="0"/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60" y="1713229"/>
            <a:ext cx="3242572" cy="2734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459" y="1713229"/>
            <a:ext cx="3242573" cy="27347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Single sentence"/>
          <p:cNvSpPr txBox="1"/>
          <p:nvPr/>
        </p:nvSpPr>
        <p:spPr>
          <a:xfrm>
            <a:off x="1780465" y="2256634"/>
            <a:ext cx="173090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Single sentence</a:t>
            </a:r>
          </a:p>
        </p:txBody>
      </p:sp>
      <p:sp>
        <p:nvSpPr>
          <p:cNvPr id="307" name="A sentence pair"/>
          <p:cNvSpPr txBox="1"/>
          <p:nvPr/>
        </p:nvSpPr>
        <p:spPr>
          <a:xfrm>
            <a:off x="5717465" y="2256634"/>
            <a:ext cx="168000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A sentence pair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Named Entity Recogn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命名实体识别</a:t>
            </a:r>
            <a:endParaRPr dirty="0"/>
          </a:p>
        </p:txBody>
      </p:sp>
      <p:sp>
        <p:nvSpPr>
          <p:cNvPr id="310" name="Identify if a token is a named entity such as person, org, and locations…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3498886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确定标记是否是命名实体，例如人员，组织和位置等等</a:t>
            </a:r>
            <a:endParaRPr lang="en-US" altLang="ja-JP" dirty="0"/>
          </a:p>
          <a:p>
            <a:r>
              <a:rPr lang="ja-JP" altLang="en-US"/>
              <a:t>将每个非特殊标记向量馈送到稠密输出层</a:t>
            </a:r>
            <a:endParaRPr dirty="0"/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717" y="1052621"/>
            <a:ext cx="3453560" cy="3038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Question Answ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自动问答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4" name="Given a question and a description text, find the answer, which is a text segment in the description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4616890" cy="3553928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/>
              <a:p>
                <a:r>
                  <a:rPr lang="ja-JP" altLang="en-US"/>
                  <a:t>给定问题和描述文本，找到答案，这是描述中的文本段</a:t>
                </a:r>
              </a:p>
              <a:p>
                <a:r>
                  <a:rPr lang="ja-JP" altLang="en-US"/>
                  <a:t>给定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ja-JP" altLang="en-US"/>
                  <a:t>描述中的第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 </a:t>
                </a:r>
                <a:r>
                  <a:rPr lang="ja-JP" altLang="en-US"/>
                  <a:t>个标记，学习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r>
                  <a:rPr lang="zh-CN" altLang="en-US" dirty="0"/>
                  <a:t> 中的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:r>
                  <a:rPr lang="ja-JP" altLang="en-US"/>
                  <a:t>第</a:t>
                </a:r>
                <a:r>
                  <a:rPr lang="zh-CN" altLang="en-US" dirty="0"/>
                  <a:t> </a:t>
                </a:r>
                <a:r>
                  <a:rPr lang="en-US" dirty="0" err="1"/>
                  <a:t>i</a:t>
                </a:r>
                <a:r>
                  <a:rPr lang="zh-CN" altLang="en-US" dirty="0"/>
                  <a:t> </a:t>
                </a:r>
                <a:r>
                  <a:rPr lang="ja-JP" altLang="en-US"/>
                  <a:t>个标记是这段开始的概率</a:t>
                </a:r>
                <a:r>
                  <a:rPr lang="zh-CN" altLang="en-US" dirty="0"/>
                  <a:t>：</a:t>
                </a:r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19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9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ar-AE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19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ar-AE" sz="1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90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(⟨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900" i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ar-AE" sz="19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900" i="1">
                          <a:latin typeface="Cambria Math" panose="02040503050406030204" pitchFamily="18" charset="0"/>
                        </a:rPr>
                        <m:t>⟩,…,⟨</m:t>
                      </m:r>
                      <m:r>
                        <a:rPr lang="ar-AE" sz="1900" i="1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ar-AE" sz="19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900" i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ar-AE" sz="19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ar-AE" sz="1900" i="1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ar-AE" sz="1900" dirty="0"/>
              </a:p>
              <a:p>
                <a:pPr marL="0" indent="0">
                  <a:buNone/>
                </a:pPr>
                <a:r>
                  <a:rPr lang="ja-JP" altLang="en-US"/>
                  <a:t> </a:t>
                </a:r>
                <a:endParaRPr lang="en-US" altLang="ja-JP" dirty="0"/>
              </a:p>
              <a:p>
                <a:r>
                  <a:rPr lang="ja-JP" altLang="en-US"/>
                  <a:t>同样可以学习第</a:t>
                </a:r>
                <a:r>
                  <a:rPr lang="zh-CN" altLang="en-US" dirty="0"/>
                  <a:t> </a:t>
                </a:r>
                <a:r>
                  <a:rPr lang="en-US" dirty="0" err="1"/>
                  <a:t>i</a:t>
                </a:r>
                <a:r>
                  <a:rPr lang="zh-CN" altLang="en-US" dirty="0"/>
                  <a:t> </a:t>
                </a:r>
                <a:r>
                  <a:rPr lang="ja-JP" altLang="en-US"/>
                  <a:t>个标记是这段结局的概率 </a:t>
                </a:r>
                <a:endParaRPr dirty="0"/>
              </a:p>
            </p:txBody>
          </p:sp>
        </mc:Choice>
        <mc:Fallback>
          <p:sp>
            <p:nvSpPr>
              <p:cNvPr id="314" name="Given a question and a description text, find the answer, which is a text segment in the descrip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4616890" cy="3553928"/>
              </a:xfrm>
              <a:prstGeom prst="rect">
                <a:avLst/>
              </a:prstGeom>
              <a:blipFill>
                <a:blip r:embed="rId2"/>
                <a:stretch>
                  <a:fillRect l="-2510" t="-1201" r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5" name="Equation"/>
          <p:cNvSpPr txBox="1"/>
          <p:nvPr/>
        </p:nvSpPr>
        <p:spPr>
          <a:xfrm>
            <a:off x="3140373" y="2699071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316" name="Equation"/>
          <p:cNvSpPr txBox="1"/>
          <p:nvPr/>
        </p:nvSpPr>
        <p:spPr>
          <a:xfrm>
            <a:off x="1534562" y="2312738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317" name="Equation"/>
          <p:cNvSpPr txBox="1"/>
          <p:nvPr/>
        </p:nvSpPr>
        <p:spPr>
          <a:xfrm>
            <a:off x="656121" y="3120280"/>
            <a:ext cx="65" cy="3231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100" dirty="0"/>
          </a:p>
        </p:txBody>
      </p:sp>
      <p:sp>
        <p:nvSpPr>
          <p:cNvPr id="318" name="Equation"/>
          <p:cNvSpPr txBox="1"/>
          <p:nvPr/>
        </p:nvSpPr>
        <p:spPr>
          <a:xfrm>
            <a:off x="626973" y="3715125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900430"/>
            <a:ext cx="4025530" cy="2310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heck GluonNLP for cod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 err="1"/>
              <a:t>GluonNLP</a:t>
            </a:r>
            <a:r>
              <a:rPr dirty="0"/>
              <a:t> </a:t>
            </a:r>
            <a:r>
              <a:rPr lang="ja-JP" altLang="en-US"/>
              <a:t>有更多资源</a:t>
            </a:r>
            <a:r>
              <a:rPr lang="en-US" altLang="zh-CN" dirty="0"/>
              <a:t>/</a:t>
            </a:r>
            <a:r>
              <a:rPr lang="ja-JP" altLang="en-US"/>
              <a:t>代码</a:t>
            </a:r>
            <a:r>
              <a:rPr lang="en-US" altLang="zh-CN" dirty="0"/>
              <a:t>/</a:t>
            </a:r>
            <a:r>
              <a:rPr lang="ja-JP" altLang="en-US"/>
              <a:t>模型</a:t>
            </a:r>
            <a:r>
              <a:rPr dirty="0"/>
              <a:t>…</a:t>
            </a:r>
            <a:br>
              <a:rPr lang="en-US" dirty="0"/>
            </a:br>
            <a:r>
              <a:rPr lang="en-US" sz="2000" dirty="0">
                <a:hlinkClick r:id="rId2"/>
              </a:rPr>
              <a:t>https://gluon-nlp.mxnet.io/</a:t>
            </a:r>
            <a:endParaRPr sz="20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动机</a:t>
            </a:r>
            <a:endParaRPr dirty="0"/>
          </a:p>
        </p:txBody>
      </p:sp>
      <p:sp>
        <p:nvSpPr>
          <p:cNvPr id="156" name="Each generated token might be related to different source tokens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447413"/>
          </a:xfrm>
          <a:prstGeom prst="rect">
            <a:avLst/>
          </a:prstGeom>
        </p:spPr>
        <p:txBody>
          <a:bodyPr/>
          <a:lstStyle>
            <a:lvl1pPr marL="216568" indent="-216568" defTabSz="411479">
              <a:defRPr sz="2159"/>
            </a:lvl1pPr>
          </a:lstStyle>
          <a:p>
            <a:r>
              <a:rPr lang="ja-JP" altLang="en-US" dirty="0"/>
              <a:t>每个生成的</a:t>
            </a:r>
            <a:r>
              <a:rPr lang="en-US" altLang="zh-CN" dirty="0"/>
              <a:t>token</a:t>
            </a:r>
            <a:r>
              <a:rPr lang="ja-JP" altLang="en-US" dirty="0"/>
              <a:t>可能与不同的源</a:t>
            </a:r>
            <a:r>
              <a:rPr lang="en-US" altLang="zh-CN" dirty="0"/>
              <a:t>token</a:t>
            </a:r>
            <a:r>
              <a:rPr lang="ja-JP" altLang="en-US" dirty="0"/>
              <a:t>相关</a:t>
            </a:r>
            <a:endParaRPr dirty="0"/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/>
          <a:srcRect t="28043"/>
          <a:stretch>
            <a:fillRect/>
          </a:stretch>
        </p:blipFill>
        <p:spPr>
          <a:xfrm>
            <a:off x="886618" y="2128468"/>
            <a:ext cx="7370641" cy="1592694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Connection Line"/>
          <p:cNvSpPr/>
          <p:nvPr/>
        </p:nvSpPr>
        <p:spPr>
          <a:xfrm>
            <a:off x="1425525" y="2141168"/>
            <a:ext cx="2717586" cy="515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12" extrusionOk="0">
                <a:moveTo>
                  <a:pt x="0" y="16312"/>
                </a:moveTo>
                <a:cubicBezTo>
                  <a:pt x="4921" y="-3638"/>
                  <a:pt x="12121" y="-5288"/>
                  <a:pt x="21600" y="11363"/>
                </a:cubicBezTo>
              </a:path>
            </a:pathLst>
          </a:custGeom>
          <a:ln w="25400">
            <a:solidFill>
              <a:schemeClr val="accent1"/>
            </a:solidFill>
            <a:tailEnd type="arrow"/>
          </a:ln>
        </p:spPr>
        <p:txBody>
          <a:bodyPr/>
          <a:lstStyle/>
          <a:p>
            <a:endParaRPr/>
          </a:p>
        </p:txBody>
      </p:sp>
      <p:sp>
        <p:nvSpPr>
          <p:cNvPr id="162" name="Connection Line"/>
          <p:cNvSpPr/>
          <p:nvPr/>
        </p:nvSpPr>
        <p:spPr>
          <a:xfrm>
            <a:off x="2171610" y="1851499"/>
            <a:ext cx="3001947" cy="815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2" extrusionOk="0">
                <a:moveTo>
                  <a:pt x="0" y="16232"/>
                </a:moveTo>
                <a:cubicBezTo>
                  <a:pt x="6228" y="-4444"/>
                  <a:pt x="13428" y="-5368"/>
                  <a:pt x="21600" y="13460"/>
                </a:cubicBezTo>
              </a:path>
            </a:pathLst>
          </a:custGeom>
          <a:ln w="25400">
            <a:solidFill>
              <a:schemeClr val="accent1"/>
            </a:solidFill>
            <a:tailEnd type="arrow"/>
          </a:ln>
        </p:spPr>
        <p:txBody>
          <a:bodyPr/>
          <a:lstStyle/>
          <a:p>
            <a:endParaRPr/>
          </a:p>
        </p:txBody>
      </p:sp>
      <p:sp>
        <p:nvSpPr>
          <p:cNvPr id="163" name="Connection Line"/>
          <p:cNvSpPr/>
          <p:nvPr/>
        </p:nvSpPr>
        <p:spPr>
          <a:xfrm>
            <a:off x="2931547" y="1826061"/>
            <a:ext cx="3915632" cy="846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68" extrusionOk="0">
                <a:moveTo>
                  <a:pt x="0" y="16268"/>
                </a:moveTo>
                <a:cubicBezTo>
                  <a:pt x="7254" y="-4017"/>
                  <a:pt x="14454" y="-5332"/>
                  <a:pt x="21600" y="12323"/>
                </a:cubicBezTo>
              </a:path>
            </a:pathLst>
          </a:custGeom>
          <a:ln w="25400">
            <a:solidFill>
              <a:schemeClr val="accent1"/>
            </a:solidFill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Attentio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注意力层</a:t>
            </a:r>
            <a:endParaRPr dirty="0"/>
          </a:p>
        </p:txBody>
      </p:sp>
      <p:sp>
        <p:nvSpPr>
          <p:cNvPr id="166" name="An attention layer explicitly select related information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4082321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注意力层明确选择相关信息</a:t>
            </a:r>
          </a:p>
          <a:p>
            <a:pPr lvl="1"/>
            <a:r>
              <a:rPr lang="ja-JP" altLang="en-US" dirty="0"/>
              <a:t>它的存储器</a:t>
            </a:r>
            <a:r>
              <a:rPr lang="zh-CN" altLang="en-US" dirty="0"/>
              <a:t>（</a:t>
            </a:r>
            <a:r>
              <a:rPr lang="en-US" altLang="zh-CN" dirty="0"/>
              <a:t>memory</a:t>
            </a:r>
            <a:r>
              <a:rPr lang="zh-CN" altLang="en-US" dirty="0"/>
              <a:t>）</a:t>
            </a:r>
            <a:r>
              <a:rPr lang="ja-JP" altLang="en-US" dirty="0"/>
              <a:t>由</a:t>
            </a:r>
            <a:r>
              <a:rPr lang="zh-CN" altLang="en-US" dirty="0"/>
              <a:t>“</a:t>
            </a:r>
            <a:r>
              <a:rPr lang="ja-JP" altLang="en-US" dirty="0"/>
              <a:t>键值对</a:t>
            </a:r>
            <a:r>
              <a:rPr lang="zh-CN" altLang="en-US" dirty="0"/>
              <a:t>”</a:t>
            </a:r>
            <a:r>
              <a:rPr lang="ja-JP" altLang="en-US" dirty="0"/>
              <a:t>组成</a:t>
            </a:r>
          </a:p>
          <a:p>
            <a:pPr lvl="1"/>
            <a:r>
              <a:rPr lang="zh-CN" altLang="en-US" dirty="0"/>
              <a:t>键和查询越相似，则输出的值越相近</a:t>
            </a:r>
            <a:endParaRPr dirty="0"/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559" y="1565369"/>
            <a:ext cx="3279059" cy="2441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ttentio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注意力层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Assume query              and the memory  with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 fontScale="92500"/>
              </a:bodyPr>
              <a:lstStyle/>
              <a:p>
                <a:r>
                  <a:rPr lang="ja-JP" altLang="en-US"/>
                  <a:t>假设</a:t>
                </a:r>
                <a:r>
                  <a:rPr lang="zh-CN" altLang="en-US" dirty="0"/>
                  <a:t>“</a:t>
                </a:r>
                <a:r>
                  <a:rPr lang="ja-JP" altLang="en-US"/>
                  <a:t>一条询问</a:t>
                </a:r>
                <a:r>
                  <a:rPr lang="zh-CN" altLang="en-US" dirty="0"/>
                  <a:t>”</a:t>
                </a:r>
                <a:r>
                  <a:rPr lang="ja-JP" altLang="en-US"/>
                  <a:t>为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，</a:t>
                </a:r>
                <a:r>
                  <a:rPr lang="ja-JP" altLang="en-US"/>
                  <a:t>存储器</a:t>
                </a:r>
                <a:r>
                  <a:rPr lang="zh-CN" altLang="en-US" dirty="0"/>
                  <a:t>为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),…,(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； 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/>
                  <a:t>计算</a:t>
                </a:r>
                <a:r>
                  <a:rPr lang="zh-CN" altLang="en-US" dirty="0"/>
                  <a:t> </a:t>
                </a:r>
                <a:r>
                  <a:rPr lang="en-US" dirty="0"/>
                  <a:t>n</a:t>
                </a:r>
                <a:r>
                  <a:rPr lang="zh-CN" altLang="en-US" dirty="0"/>
                  <a:t> </a:t>
                </a:r>
                <a:r>
                  <a:rPr lang="ja-JP" altLang="en-US"/>
                  <a:t>分数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ja-JP" altLang="en-US"/>
              </a:p>
              <a:p>
                <a:r>
                  <a:rPr lang="ja-JP" altLang="en-US"/>
                  <a:t>使用</a:t>
                </a:r>
                <a:r>
                  <a:rPr lang="zh-CN" altLang="en-US" dirty="0"/>
                  <a:t> </a:t>
                </a:r>
                <a:r>
                  <a:rPr lang="en-US" dirty="0" err="1"/>
                  <a:t>softmax</a:t>
                </a:r>
                <a:r>
                  <a:rPr lang="zh-CN" altLang="en-US" dirty="0"/>
                  <a:t> </a:t>
                </a:r>
                <a:r>
                  <a:rPr lang="ja-JP" altLang="en-US"/>
                  <a:t>获得注意力</a:t>
                </a:r>
              </a:p>
              <a:p>
                <a:pPr marL="0" indent="0">
                  <a:buNone/>
                </a:pPr>
                <a:r>
                  <a:rPr lang="en-US" altLang="ja-JP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ja-JP" altLang="en-US"/>
              </a:p>
              <a:p>
                <a:r>
                  <a:rPr lang="ja-JP" altLang="en-US"/>
                  <a:t>输出是值的加权和</a:t>
                </a:r>
                <a:endParaRPr lang="en-US" altLang="ja-JP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𝐨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limUpp>
                      <m:limUp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lim>
                        </m:limLow>
                      </m:e>
                      <m:lim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Upp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ar-AE" dirty="0"/>
              </a:p>
              <a:p>
                <a:pPr mar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70" name="Assume query              and the memory  with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391" t="-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Equation"/>
          <p:cNvSpPr txBox="1"/>
          <p:nvPr/>
        </p:nvSpPr>
        <p:spPr>
          <a:xfrm>
            <a:off x="2665007" y="108532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72" name="Equation"/>
          <p:cNvSpPr txBox="1"/>
          <p:nvPr/>
        </p:nvSpPr>
        <p:spPr>
          <a:xfrm>
            <a:off x="6106605" y="1108745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73" name="Equation"/>
          <p:cNvSpPr txBox="1"/>
          <p:nvPr/>
        </p:nvSpPr>
        <p:spPr>
          <a:xfrm>
            <a:off x="1336587" y="144092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74" name="Equation"/>
          <p:cNvSpPr txBox="1"/>
          <p:nvPr/>
        </p:nvSpPr>
        <p:spPr>
          <a:xfrm>
            <a:off x="2539193" y="141552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75" name="Equation"/>
          <p:cNvSpPr txBox="1"/>
          <p:nvPr/>
        </p:nvSpPr>
        <p:spPr>
          <a:xfrm>
            <a:off x="3221702" y="1961097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76" name="Equation"/>
          <p:cNvSpPr txBox="1"/>
          <p:nvPr/>
        </p:nvSpPr>
        <p:spPr>
          <a:xfrm>
            <a:off x="5185294" y="1886966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77" name="Equation"/>
          <p:cNvSpPr txBox="1"/>
          <p:nvPr/>
        </p:nvSpPr>
        <p:spPr>
          <a:xfrm>
            <a:off x="2611901" y="2885936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78" name="Equation"/>
          <p:cNvSpPr txBox="1"/>
          <p:nvPr/>
        </p:nvSpPr>
        <p:spPr>
          <a:xfrm>
            <a:off x="3523621" y="378387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79" name="Vary α to get different attention layers"/>
          <p:cNvSpPr/>
          <p:nvPr/>
        </p:nvSpPr>
        <p:spPr>
          <a:xfrm>
            <a:off x="5611143" y="1886966"/>
            <a:ext cx="1415821" cy="1520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47" y="0"/>
                </a:moveTo>
                <a:cubicBezTo>
                  <a:pt x="3142" y="0"/>
                  <a:pt x="2742" y="515"/>
                  <a:pt x="2680" y="1172"/>
                </a:cubicBezTo>
                <a:lnTo>
                  <a:pt x="0" y="3867"/>
                </a:lnTo>
                <a:lnTo>
                  <a:pt x="2654" y="6544"/>
                </a:lnTo>
                <a:lnTo>
                  <a:pt x="2654" y="20264"/>
                </a:lnTo>
                <a:cubicBezTo>
                  <a:pt x="2654" y="21002"/>
                  <a:pt x="3098" y="21600"/>
                  <a:pt x="3647" y="21600"/>
                </a:cubicBezTo>
                <a:lnTo>
                  <a:pt x="20608" y="21600"/>
                </a:lnTo>
                <a:cubicBezTo>
                  <a:pt x="21156" y="21600"/>
                  <a:pt x="21600" y="21002"/>
                  <a:pt x="21600" y="20264"/>
                </a:cubicBezTo>
                <a:lnTo>
                  <a:pt x="21600" y="1336"/>
                </a:lnTo>
                <a:cubicBezTo>
                  <a:pt x="21600" y="598"/>
                  <a:pt x="21156" y="0"/>
                  <a:pt x="20608" y="0"/>
                </a:cubicBezTo>
                <a:lnTo>
                  <a:pt x="3647" y="0"/>
                </a:lnTo>
                <a:close/>
              </a:path>
            </a:pathLst>
          </a:custGeom>
          <a:solidFill>
            <a:schemeClr val="accent2">
              <a:lumOff val="10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spcBef>
                <a:spcPts val="900"/>
              </a:spcBef>
              <a:defRPr sz="2200">
                <a:solidFill>
                  <a:srgbClr val="FFFFFF"/>
                </a:solidFill>
              </a:defRPr>
            </a:lvl1pPr>
          </a:lstStyle>
          <a:p>
            <a:pPr algn="r"/>
            <a:r>
              <a:rPr lang="ja-JP" altLang="en-US"/>
              <a:t>改变</a:t>
            </a:r>
            <a:r>
              <a:rPr lang="el-GR" dirty="0"/>
              <a:t>α</a:t>
            </a:r>
            <a:r>
              <a:rPr lang="ja-JP" altLang="en-US"/>
              <a:t>可以获得不同的注意力层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Dot Product Atten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点乘注意力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Assume the query has the same length as values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假设询问的长度与值相同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ja-JP" altLang="en-US"/>
              </a:p>
              <a:p>
                <a:pPr marL="0" indent="0">
                  <a:buNone/>
                </a:pPr>
                <a:r>
                  <a:rPr lang="en-US" altLang="ja-JP" dirty="0"/>
                  <a:t>		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𝐤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)=⟨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𝐤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⟩/</m:t>
                    </m:r>
                    <m:rad>
                      <m:radPr>
                        <m:degHide m:val="on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endParaRPr lang="ja-JP" altLang="en-US"/>
              </a:p>
              <a:p>
                <a:endParaRPr lang="ja-JP" altLang="en-US"/>
              </a:p>
              <a:p>
                <a:r>
                  <a:rPr lang="ja-JP" altLang="en-US"/>
                  <a:t>向量化版本</a:t>
                </a:r>
              </a:p>
              <a:p>
                <a:pPr lvl="1"/>
                <a:r>
                  <a:rPr lang="en-US" altLang="zh-CN" dirty="0"/>
                  <a:t>m</a:t>
                </a:r>
                <a:r>
                  <a:rPr lang="zh-CN" altLang="en-US" dirty="0"/>
                  <a:t> </a:t>
                </a:r>
                <a:r>
                  <a:rPr lang="ja-JP" altLang="en-US"/>
                  <a:t>个询问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𝐐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和</a:t>
                </a:r>
                <a:r>
                  <a:rPr lang="zh-CN" altLang="en-US" dirty="0"/>
                  <a:t> </a:t>
                </a:r>
                <a:r>
                  <a:rPr lang="en-US" dirty="0"/>
                  <a:t>n</a:t>
                </a:r>
                <a:r>
                  <a:rPr lang="zh-CN" altLang="en-US" dirty="0"/>
                  <a:t> </a:t>
                </a:r>
                <a:r>
                  <a:rPr lang="ja-JP" altLang="en-US"/>
                  <a:t>个键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𝐊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ar-AE" dirty="0"/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𝐐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𝐊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𝐐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ar-AE" i="1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endParaRPr lang="ar-AE" dirty="0"/>
              </a:p>
              <a:p>
                <a:pPr marL="457200" lvl="1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82" name="Assume the query has the same length as valu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Equation"/>
          <p:cNvSpPr txBox="1"/>
          <p:nvPr/>
        </p:nvSpPr>
        <p:spPr>
          <a:xfrm>
            <a:off x="7461372" y="106272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84" name="Equation"/>
          <p:cNvSpPr txBox="1"/>
          <p:nvPr/>
        </p:nvSpPr>
        <p:spPr>
          <a:xfrm>
            <a:off x="3064504" y="180101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85" name="Equation"/>
          <p:cNvSpPr txBox="1"/>
          <p:nvPr/>
        </p:nvSpPr>
        <p:spPr>
          <a:xfrm>
            <a:off x="2654665" y="281072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86" name="Equation"/>
          <p:cNvSpPr txBox="1"/>
          <p:nvPr/>
        </p:nvSpPr>
        <p:spPr>
          <a:xfrm>
            <a:off x="5590945" y="2795331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87" name="Equation"/>
          <p:cNvSpPr txBox="1"/>
          <p:nvPr/>
        </p:nvSpPr>
        <p:spPr>
          <a:xfrm>
            <a:off x="2916241" y="346217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Multilayer Perception Atten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多层感知注意力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Learnable parameters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可学习的参数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ar-AE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sup>
                    </m:sSup>
                    <m:r>
                      <a:rPr lang="ar-A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ar-AE" dirty="0"/>
              </a:p>
              <a:p>
                <a:endParaRPr lang="ja-JP" altLang="en-US"/>
              </a:p>
              <a:p>
                <a:endParaRPr lang="ja-JP" altLang="en-US"/>
              </a:p>
              <a:p>
                <a:endParaRPr lang="ja-JP" altLang="en-US"/>
              </a:p>
              <a:p>
                <a:r>
                  <a:rPr lang="ja-JP" altLang="en-US"/>
                  <a:t>相当于连接</a:t>
                </a:r>
                <a:r>
                  <a:rPr lang="zh-CN" altLang="en-US" dirty="0"/>
                  <a:t>“</a:t>
                </a:r>
                <a:r>
                  <a:rPr lang="ja-JP" altLang="en-US"/>
                  <a:t>键</a:t>
                </a:r>
                <a:r>
                  <a:rPr lang="zh-CN" altLang="en-US" dirty="0"/>
                  <a:t>”（</a:t>
                </a:r>
                <a:r>
                  <a:rPr lang="en-US" altLang="zh-CN" dirty="0"/>
                  <a:t>key</a:t>
                </a:r>
                <a:r>
                  <a:rPr lang="zh-CN" altLang="en-US" dirty="0"/>
                  <a:t>）</a:t>
                </a:r>
                <a:r>
                  <a:rPr lang="ja-JP" altLang="en-US"/>
                  <a:t>和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“</a:t>
                </a:r>
                <a:r>
                  <a:rPr lang="ja-JP" altLang="en-US"/>
                  <a:t>询问</a:t>
                </a:r>
                <a:r>
                  <a:rPr lang="en-US" altLang="zh-CN" dirty="0"/>
                  <a:t>”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query</a:t>
                </a:r>
                <a:r>
                  <a:rPr lang="en-US" altLang="zh-CN" dirty="0">
                    <a:sym typeface="Wingdings" pitchFamily="2" charset="2"/>
                  </a:rPr>
                  <a:t>)</a:t>
                </a:r>
                <a:r>
                  <a:rPr lang="ja-JP" altLang="en-US"/>
                  <a:t>，然后输入隐含大小为</a:t>
                </a:r>
                <a:r>
                  <a:rPr lang="zh-CN" altLang="en-US" dirty="0"/>
                  <a:t> </a:t>
                </a:r>
                <a:r>
                  <a:rPr lang="en-US" altLang="ja-JP" dirty="0" err="1"/>
                  <a:t>ℎ</a:t>
                </a:r>
                <a:r>
                  <a:rPr lang="zh-CN" altLang="en-US" dirty="0"/>
                  <a:t> </a:t>
                </a:r>
                <a:r>
                  <a:rPr lang="ja-JP" altLang="en-US"/>
                  <a:t>和输出大小</a:t>
                </a:r>
                <a:r>
                  <a:rPr lang="zh-CN" altLang="en-US" dirty="0"/>
                  <a:t> </a:t>
                </a:r>
                <a:r>
                  <a:rPr lang="en-US" altLang="ja-JP" dirty="0"/>
                  <a:t>1</a:t>
                </a:r>
                <a:r>
                  <a:rPr lang="ja-JP" altLang="en-US"/>
                  <a:t>的单个隐含层感知</a:t>
                </a:r>
                <a:endParaRPr dirty="0"/>
              </a:p>
            </p:txBody>
          </p:sp>
        </mc:Choice>
        <mc:Fallback xmlns="">
          <p:sp>
            <p:nvSpPr>
              <p:cNvPr id="190" name="Learnable parameter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Equation"/>
          <p:cNvSpPr txBox="1"/>
          <p:nvPr/>
        </p:nvSpPr>
        <p:spPr>
          <a:xfrm>
            <a:off x="3768025" y="1061147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Equation"/>
              <p:cNvSpPr txBox="1"/>
              <p:nvPr/>
            </p:nvSpPr>
            <p:spPr>
              <a:xfrm>
                <a:off x="2551086" y="1739968"/>
                <a:ext cx="3784316" cy="37573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9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086" y="1739968"/>
                <a:ext cx="3784316" cy="375738"/>
              </a:xfrm>
              <a:prstGeom prst="rect">
                <a:avLst/>
              </a:prstGeom>
              <a:blipFill>
                <a:blip r:embed="rId3"/>
                <a:stretch>
                  <a:fillRect l="-1672" r="-11371" b="-2903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d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代码</a:t>
            </a:r>
            <a:r>
              <a:rPr dirty="0"/>
              <a:t>…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1049</Words>
  <Application>Microsoft Office PowerPoint</Application>
  <PresentationFormat>On-screen Show (16:9)</PresentationFormat>
  <Paragraphs>142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Helvetica Neue UltraLight</vt:lpstr>
      <vt:lpstr>Menlo</vt:lpstr>
      <vt:lpstr>Arial</vt:lpstr>
      <vt:lpstr>Cambria Math</vt:lpstr>
      <vt:lpstr>DeckTemplate-AWS</vt:lpstr>
      <vt:lpstr>PowerPoint Presentation</vt:lpstr>
      <vt:lpstr>概要</vt:lpstr>
      <vt:lpstr>注意力机制</vt:lpstr>
      <vt:lpstr>动机</vt:lpstr>
      <vt:lpstr>注意力层</vt:lpstr>
      <vt:lpstr>注意力层</vt:lpstr>
      <vt:lpstr>点乘注意力</vt:lpstr>
      <vt:lpstr>多层感知注意力</vt:lpstr>
      <vt:lpstr>代码…</vt:lpstr>
      <vt:lpstr>Seq2seq 与注意力机制</vt:lpstr>
      <vt:lpstr>模型架构</vt:lpstr>
      <vt:lpstr>编码器—解码器上的注意力机制</vt:lpstr>
      <vt:lpstr>代码…</vt:lpstr>
      <vt:lpstr>变换器模型 （Transformer）</vt:lpstr>
      <vt:lpstr>自注意力机制</vt:lpstr>
      <vt:lpstr>Transformer模型架构</vt:lpstr>
      <vt:lpstr>多头注意力机制（Multi-head Attention）</vt:lpstr>
      <vt:lpstr>位置前馈网络</vt:lpstr>
      <vt:lpstr>添加与归一化</vt:lpstr>
      <vt:lpstr>位置编码</vt:lpstr>
      <vt:lpstr>预测</vt:lpstr>
      <vt:lpstr>代码 …</vt:lpstr>
      <vt:lpstr>BERT</vt:lpstr>
      <vt:lpstr>NLP中的迁移学习（Transfer Learning）</vt:lpstr>
      <vt:lpstr>BERT 的动机</vt:lpstr>
      <vt:lpstr>BERT 架构</vt:lpstr>
      <vt:lpstr>输入</vt:lpstr>
      <vt:lpstr>预训练任务1：掩码语言模型</vt:lpstr>
      <vt:lpstr>预训练任务2：下一句话预测</vt:lpstr>
      <vt:lpstr>用 Bert 微调</vt:lpstr>
      <vt:lpstr>语句分类</vt:lpstr>
      <vt:lpstr>命名实体识别</vt:lpstr>
      <vt:lpstr>自动问答</vt:lpstr>
      <vt:lpstr>GluonNLP 有更多资源/代码/模型… https://gluon-nlp.mxnet.io/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SHUAI ZHANG</cp:lastModifiedBy>
  <cp:revision>52</cp:revision>
  <dcterms:modified xsi:type="dcterms:W3CDTF">2019-10-28T14:19:46Z</dcterms:modified>
</cp:coreProperties>
</file>